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53" r:id="rId2"/>
    <p:sldMasterId id="2147483654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5143500" type="screen16x9"/>
  <p:notesSz cx="6797675" cy="9926638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22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399" cy="496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latin typeface="Arial"/>
                <a:ea typeface="Arial"/>
                <a:cs typeface="Arial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399" cy="496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latin typeface="Arial"/>
                <a:ea typeface="Arial"/>
                <a:cs typeface="Arial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7"/>
            <a:ext cx="6616699" cy="37226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9428163"/>
            <a:ext cx="2946399" cy="496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latin typeface="Arial"/>
                <a:ea typeface="Arial"/>
                <a:cs typeface="Arial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99" cy="496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99" cy="496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슬라이드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슬라이드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슬라이드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9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9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2771774" cy="5143499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0" name="Shape 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62775" y="4587875"/>
            <a:ext cx="1931988" cy="371475"/>
          </a:xfrm>
          <a:prstGeom prst="rect">
            <a:avLst/>
          </a:prstGeom>
        </p:spPr>
      </p:pic>
      <p:pic>
        <p:nvPicPr>
          <p:cNvPr id="11" name="Shape 1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2582863"/>
            <a:ext cx="6954837" cy="256063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0"/>
            <a:ext cx="2771700" cy="5143499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5" name="Shape 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62775" y="4587875"/>
            <a:ext cx="1931987" cy="37147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9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9" name="Shape 19"/>
          <p:cNvGrpSpPr/>
          <p:nvPr/>
        </p:nvGrpSpPr>
        <p:grpSpPr>
          <a:xfrm>
            <a:off x="0" y="549307"/>
            <a:ext cx="9144074" cy="53949"/>
            <a:chOff x="0" y="836612"/>
            <a:chExt cx="9144074" cy="71400"/>
          </a:xfrm>
        </p:grpSpPr>
        <p:sp>
          <p:nvSpPr>
            <p:cNvPr id="20" name="Shape 20"/>
            <p:cNvSpPr/>
            <p:nvPr/>
          </p:nvSpPr>
          <p:spPr>
            <a:xfrm>
              <a:off x="0" y="836612"/>
              <a:ext cx="9144000" cy="714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7343775" y="836612"/>
              <a:ext cx="1800299" cy="71400"/>
            </a:xfrm>
            <a:prstGeom prst="rect">
              <a:avLst/>
            </a:prstGeom>
            <a:solidFill>
              <a:srgbClr val="06A6B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2" name="Shape 2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31912" cy="601663"/>
          </a:xfrm>
          <a:prstGeom prst="rect">
            <a:avLst/>
          </a:prstGeom>
        </p:spPr>
      </p:pic>
      <p:pic>
        <p:nvPicPr>
          <p:cNvPr id="23" name="Shape 2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03237" y="4840287"/>
            <a:ext cx="592136" cy="107949"/>
          </a:xfrm>
          <a:prstGeom prst="rect">
            <a:avLst/>
          </a:prstGeom>
        </p:spPr>
      </p:pic>
      <p:pic>
        <p:nvPicPr>
          <p:cNvPr id="24" name="Shape 2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848600" y="115888"/>
            <a:ext cx="798513" cy="3683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0" y="0"/>
            <a:ext cx="2771774" cy="5143499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3095625" y="1177925"/>
            <a:ext cx="5798999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solidFill>
                  <a:schemeClr val="dk1"/>
                </a:solidFill>
              </a:rPr>
              <a:t>
NVR : </a:t>
            </a:r>
            <a:r>
              <a:rPr lang="ru-RU" sz="2400" b="1" dirty="0" smtClean="0">
                <a:solidFill>
                  <a:schemeClr val="dk1"/>
                </a:solidFill>
              </a:rPr>
              <a:t>Введение</a:t>
            </a:r>
            <a:endParaRPr lang="en-US" sz="2400" b="1" dirty="0">
              <a:solidFill>
                <a:schemeClr val="dk1"/>
              </a:solidFill>
            </a:endParaRPr>
          </a:p>
        </p:txBody>
      </p:sp>
      <p:pic>
        <p:nvPicPr>
          <p:cNvPr id="33" name="Shape 3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03575" y="460375"/>
            <a:ext cx="2881313" cy="525462"/>
          </a:xfrm>
          <a:prstGeom prst="rect">
            <a:avLst/>
          </a:prstGeom>
        </p:spPr>
      </p:pic>
      <p:pic>
        <p:nvPicPr>
          <p:cNvPr id="34" name="Shape 3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962775" y="4587875"/>
            <a:ext cx="1931988" cy="371475"/>
          </a:xfrm>
          <a:prstGeom prst="rect">
            <a:avLst/>
          </a:prstGeom>
        </p:spPr>
      </p:pic>
      <p:cxnSp>
        <p:nvCxnSpPr>
          <p:cNvPr id="35" name="Shape 35"/>
          <p:cNvCxnSpPr/>
          <p:nvPr/>
        </p:nvCxnSpPr>
        <p:spPr>
          <a:xfrm>
            <a:off x="3203575" y="2105025"/>
            <a:ext cx="5940424" cy="0"/>
          </a:xfrm>
          <a:prstGeom prst="straightConnector1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Shape 3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0" y="2582863"/>
            <a:ext cx="6954837" cy="2560637"/>
          </a:xfrm>
          <a:prstGeom prst="rect">
            <a:avLst/>
          </a:prstGeom>
        </p:spPr>
      </p:pic>
      <p:sp>
        <p:nvSpPr>
          <p:cNvPr id="37" name="Shape 37"/>
          <p:cNvSpPr txBox="1"/>
          <p:nvPr/>
        </p:nvSpPr>
        <p:spPr>
          <a:xfrm>
            <a:off x="-2085625" y="3582175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Быстрый и легкий поиск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323850" y="594400"/>
            <a:ext cx="3940500" cy="4087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Различные методы поиска по архиву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Покадровый поиск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По событию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По меткам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По календарю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Прямой переход к дате</a:t>
            </a:r>
            <a:r>
              <a:rPr lang="en-US" dirty="0" smtClean="0"/>
              <a:t>/</a:t>
            </a:r>
            <a:r>
              <a:rPr lang="ru-RU" dirty="0" smtClean="0"/>
              <a:t>времени</a:t>
            </a:r>
            <a:endParaRPr lang="en-US" dirty="0"/>
          </a:p>
          <a:p>
            <a:pPr marL="457200" lvl="0" indent="-342900" rtl="0">
              <a:spcBef>
                <a:spcPts val="60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Шкалы различных цветов для разных режимов записи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Покадровая</a:t>
            </a:r>
            <a:r>
              <a:rPr lang="en-US" dirty="0" smtClean="0"/>
              <a:t>, </a:t>
            </a:r>
            <a:r>
              <a:rPr lang="ru-RU" dirty="0" smtClean="0"/>
              <a:t>по событию</a:t>
            </a:r>
            <a:r>
              <a:rPr lang="en-US" dirty="0" smtClean="0"/>
              <a:t>, </a:t>
            </a:r>
            <a:r>
              <a:rPr lang="ru-RU" dirty="0" smtClean="0"/>
              <a:t>предзапись</a:t>
            </a:r>
            <a:r>
              <a:rPr lang="en-US" dirty="0" smtClean="0"/>
              <a:t>, </a:t>
            </a:r>
            <a:r>
              <a:rPr lang="ru-RU" dirty="0" smtClean="0"/>
              <a:t>по тревоге или неисправности легко могут быть определены в соответствии с таблицей цветов</a:t>
            </a:r>
            <a:r>
              <a:rPr lang="en-US" dirty="0" smtClean="0"/>
              <a:t>.</a:t>
            </a:r>
            <a:endParaRPr lang="en-US" dirty="0"/>
          </a:p>
          <a:p>
            <a:pPr marL="457200" lvl="0" indent="-342900" rtl="0">
              <a:spcBef>
                <a:spcPts val="60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Простой экспорт данных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Функции копирования видеозаписи или печать</a:t>
            </a:r>
            <a:endParaRPr lang="en-US" sz="1800" b="1" dirty="0"/>
          </a:p>
          <a:p>
            <a:endParaRPr dirty="0"/>
          </a:p>
          <a:p>
            <a:endParaRPr dirty="0"/>
          </a:p>
        </p:txBody>
      </p:sp>
      <p:pic>
        <p:nvPicPr>
          <p:cNvPr id="115" name="Shape 1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64225" y="848500"/>
            <a:ext cx="4680424" cy="2640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323850" y="57150"/>
            <a:ext cx="58337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400" b="1" dirty="0" smtClean="0"/>
              <a:t>Расширяемые дисковые хранилища</a:t>
            </a:r>
            <a:endParaRPr lang="en-US" sz="2400" b="1" dirty="0"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323850" y="601300"/>
            <a:ext cx="8363099" cy="40598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Просто добавьте внутренний диск</a:t>
            </a:r>
            <a:r>
              <a:rPr lang="en-US" sz="1800" b="1" dirty="0" smtClean="0">
                <a:solidFill>
                  <a:schemeClr val="dk1"/>
                </a:solidFill>
              </a:rPr>
              <a:t> </a:t>
            </a:r>
            <a:r>
              <a:rPr lang="ru-RU" sz="1800" b="1" dirty="0" smtClean="0">
                <a:solidFill>
                  <a:schemeClr val="dk1"/>
                </a:solidFill>
              </a:rPr>
              <a:t>или подключите внешнее </a:t>
            </a:r>
            <a:r>
              <a:rPr lang="en-US" sz="1800" b="1" dirty="0" err="1" smtClean="0">
                <a:solidFill>
                  <a:schemeClr val="dk1"/>
                </a:solidFill>
              </a:rPr>
              <a:t>eSATA</a:t>
            </a:r>
            <a:r>
              <a:rPr lang="ru-RU" sz="1800" b="1" dirty="0" smtClean="0">
                <a:solidFill>
                  <a:schemeClr val="dk1"/>
                </a:solidFill>
              </a:rPr>
              <a:t> хранилище</a:t>
            </a:r>
            <a:r>
              <a:rPr lang="en-US" sz="1800" b="1" dirty="0" smtClean="0">
                <a:solidFill>
                  <a:schemeClr val="dk1"/>
                </a:solidFill>
              </a:rPr>
              <a:t>.</a:t>
            </a:r>
            <a:endParaRPr lang="en-US" sz="1800" b="1" dirty="0">
              <a:solidFill>
                <a:schemeClr val="dk1"/>
              </a:solidFill>
            </a:endParaRPr>
          </a:p>
          <a:p>
            <a:endParaRPr dirty="0"/>
          </a:p>
          <a:p>
            <a:pPr marL="914400" lvl="1" indent="-3429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sz="1800" b="1" dirty="0" smtClean="0">
                <a:solidFill>
                  <a:schemeClr val="dk1"/>
                </a:solidFill>
              </a:rPr>
              <a:t>Серия </a:t>
            </a:r>
            <a:r>
              <a:rPr lang="en-US" sz="1800" b="1" dirty="0" smtClean="0">
                <a:solidFill>
                  <a:schemeClr val="dk1"/>
                </a:solidFill>
              </a:rPr>
              <a:t>DR-2100P </a:t>
            </a:r>
            <a:r>
              <a:rPr lang="en-US" sz="1800" b="1" dirty="0">
                <a:solidFill>
                  <a:schemeClr val="dk1"/>
                </a:solidFill>
              </a:rPr>
              <a:t>: </a:t>
            </a:r>
            <a:r>
              <a:rPr lang="ru-RU" sz="1800" b="1" dirty="0" smtClean="0">
                <a:solidFill>
                  <a:schemeClr val="dk1"/>
                </a:solidFill>
              </a:rPr>
              <a:t>всего</a:t>
            </a:r>
            <a:r>
              <a:rPr lang="en-US" sz="1800" b="1" dirty="0" smtClean="0">
                <a:solidFill>
                  <a:schemeClr val="dk1"/>
                </a:solidFill>
              </a:rPr>
              <a:t> 6T</a:t>
            </a:r>
            <a:r>
              <a:rPr lang="ru-RU" sz="1800" b="1" dirty="0" smtClean="0">
                <a:solidFill>
                  <a:schemeClr val="dk1"/>
                </a:solidFill>
              </a:rPr>
              <a:t>Б</a:t>
            </a:r>
            <a:endParaRPr lang="en-US" sz="1800" b="1" dirty="0">
              <a:solidFill>
                <a:schemeClr val="dk1"/>
              </a:solidFill>
            </a:endParaRPr>
          </a:p>
          <a:p>
            <a:pPr marL="1371600" lvl="2" indent="-342900" rtl="0">
              <a:buClr>
                <a:schemeClr val="dk1"/>
              </a:buClr>
              <a:buSzPct val="128571"/>
              <a:buFont typeface="Wingdings"/>
              <a:buChar char="§"/>
            </a:pPr>
            <a:r>
              <a:rPr lang="en-US" dirty="0">
                <a:solidFill>
                  <a:schemeClr val="dk1"/>
                </a:solidFill>
              </a:rPr>
              <a:t>2 x SATA HDD = 2 x </a:t>
            </a:r>
            <a:r>
              <a:rPr lang="en-US" dirty="0" smtClean="0">
                <a:solidFill>
                  <a:schemeClr val="dk1"/>
                </a:solidFill>
              </a:rPr>
              <a:t>3T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= </a:t>
            </a:r>
            <a:r>
              <a:rPr lang="en-US" dirty="0" smtClean="0">
                <a:solidFill>
                  <a:schemeClr val="dk1"/>
                </a:solidFill>
              </a:rPr>
              <a:t>6T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максимум</a:t>
            </a:r>
            <a:endParaRPr lang="en-US" dirty="0">
              <a:solidFill>
                <a:schemeClr val="dk1"/>
              </a:solidFill>
            </a:endParaRPr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pPr marL="914400" lvl="1" indent="-3429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sz="1800" b="1" dirty="0" smtClean="0">
                <a:solidFill>
                  <a:schemeClr val="dk1"/>
                </a:solidFill>
              </a:rPr>
              <a:t>Серия </a:t>
            </a:r>
            <a:r>
              <a:rPr lang="en-US" sz="1800" b="1" dirty="0" smtClean="0">
                <a:solidFill>
                  <a:schemeClr val="dk1"/>
                </a:solidFill>
              </a:rPr>
              <a:t>DR-4100(P) </a:t>
            </a:r>
            <a:r>
              <a:rPr lang="en-US" sz="1800" b="1" dirty="0">
                <a:solidFill>
                  <a:schemeClr val="dk1"/>
                </a:solidFill>
              </a:rPr>
              <a:t>: </a:t>
            </a:r>
            <a:r>
              <a:rPr lang="ru-RU" sz="1800" b="1" dirty="0" smtClean="0">
                <a:solidFill>
                  <a:schemeClr val="dk1"/>
                </a:solidFill>
              </a:rPr>
              <a:t>всего</a:t>
            </a:r>
            <a:r>
              <a:rPr lang="en-US" sz="1800" b="1" dirty="0" smtClean="0">
                <a:solidFill>
                  <a:schemeClr val="dk1"/>
                </a:solidFill>
              </a:rPr>
              <a:t> 36T</a:t>
            </a:r>
            <a:r>
              <a:rPr lang="ru-RU" sz="1800" b="1" dirty="0" smtClean="0">
                <a:solidFill>
                  <a:schemeClr val="dk1"/>
                </a:solidFill>
              </a:rPr>
              <a:t>Б</a:t>
            </a:r>
            <a:endParaRPr lang="en-US" sz="1800" b="1" dirty="0">
              <a:solidFill>
                <a:schemeClr val="dk1"/>
              </a:solidFill>
            </a:endParaRPr>
          </a:p>
          <a:p>
            <a:pPr marL="1371600" lvl="2" indent="-3175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-US" dirty="0">
                <a:solidFill>
                  <a:schemeClr val="dk1"/>
                </a:solidFill>
              </a:rPr>
              <a:t>4 x SATA HDD = 4 x </a:t>
            </a:r>
            <a:r>
              <a:rPr lang="en-US" dirty="0" smtClean="0">
                <a:solidFill>
                  <a:schemeClr val="dk1"/>
                </a:solidFill>
              </a:rPr>
              <a:t>3T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= </a:t>
            </a:r>
            <a:r>
              <a:rPr lang="en-US" dirty="0" smtClean="0">
                <a:solidFill>
                  <a:schemeClr val="dk1"/>
                </a:solidFill>
              </a:rPr>
              <a:t>12T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максимум</a:t>
            </a:r>
            <a:endParaRPr lang="en-US" dirty="0">
              <a:solidFill>
                <a:schemeClr val="dk1"/>
              </a:solidFill>
            </a:endParaRPr>
          </a:p>
          <a:p>
            <a:pPr marL="1371600" lvl="2" indent="-31750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-US" dirty="0">
                <a:solidFill>
                  <a:schemeClr val="dk1"/>
                </a:solidFill>
              </a:rPr>
              <a:t>2 x </a:t>
            </a:r>
            <a:r>
              <a:rPr lang="ru-RU" dirty="0" smtClean="0">
                <a:solidFill>
                  <a:schemeClr val="dk1"/>
                </a:solidFill>
              </a:rPr>
              <a:t>внешнее </a:t>
            </a:r>
            <a:r>
              <a:rPr lang="en-US" dirty="0" err="1" smtClean="0">
                <a:solidFill>
                  <a:schemeClr val="dk1"/>
                </a:solidFill>
              </a:rPr>
              <a:t>eSATA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хранилище </a:t>
            </a:r>
            <a:r>
              <a:rPr lang="en-US" dirty="0" smtClean="0">
                <a:solidFill>
                  <a:schemeClr val="dk1"/>
                </a:solidFill>
              </a:rPr>
              <a:t>= </a:t>
            </a:r>
            <a:r>
              <a:rPr lang="en-US" dirty="0">
                <a:solidFill>
                  <a:schemeClr val="dk1"/>
                </a:solidFill>
              </a:rPr>
              <a:t>2 x (</a:t>
            </a:r>
            <a:r>
              <a:rPr lang="en-US" dirty="0" smtClean="0">
                <a:solidFill>
                  <a:schemeClr val="dk1"/>
                </a:solidFill>
              </a:rPr>
              <a:t>4x3T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) </a:t>
            </a:r>
            <a:r>
              <a:rPr lang="en-US" dirty="0">
                <a:solidFill>
                  <a:schemeClr val="dk1"/>
                </a:solidFill>
              </a:rPr>
              <a:t>= </a:t>
            </a:r>
            <a:r>
              <a:rPr lang="en-US" dirty="0" smtClean="0">
                <a:solidFill>
                  <a:schemeClr val="dk1"/>
                </a:solidFill>
              </a:rPr>
              <a:t>24T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максимум</a:t>
            </a:r>
            <a:endParaRPr lang="en-US" dirty="0">
              <a:solidFill>
                <a:schemeClr val="dk1"/>
              </a:solidFill>
            </a:endParaRPr>
          </a:p>
          <a:p>
            <a:endParaRPr dirty="0"/>
          </a:p>
          <a:p>
            <a:pPr marL="914400" lvl="1" indent="-3429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sz="1800" b="1" dirty="0" smtClean="0">
                <a:solidFill>
                  <a:schemeClr val="dk1"/>
                </a:solidFill>
              </a:rPr>
              <a:t>Серия </a:t>
            </a:r>
            <a:r>
              <a:rPr lang="en-US" sz="1800" b="1" dirty="0" smtClean="0">
                <a:solidFill>
                  <a:schemeClr val="dk1"/>
                </a:solidFill>
              </a:rPr>
              <a:t>DR-6100(P</a:t>
            </a:r>
            <a:r>
              <a:rPr lang="en-US" sz="1800" b="1" dirty="0">
                <a:solidFill>
                  <a:schemeClr val="dk1"/>
                </a:solidFill>
              </a:rPr>
              <a:t>) </a:t>
            </a:r>
            <a:r>
              <a:rPr lang="en-US" sz="1800" b="1" dirty="0" smtClean="0">
                <a:solidFill>
                  <a:schemeClr val="dk1"/>
                </a:solidFill>
              </a:rPr>
              <a:t>: </a:t>
            </a:r>
            <a:r>
              <a:rPr lang="ru-RU" sz="1800" b="1" dirty="0" smtClean="0">
                <a:solidFill>
                  <a:schemeClr val="dk1"/>
                </a:solidFill>
              </a:rPr>
              <a:t>всего</a:t>
            </a:r>
            <a:r>
              <a:rPr lang="en-US" sz="1800" b="1" dirty="0" smtClean="0">
                <a:solidFill>
                  <a:schemeClr val="dk1"/>
                </a:solidFill>
              </a:rPr>
              <a:t> 66T</a:t>
            </a:r>
            <a:r>
              <a:rPr lang="ru-RU" sz="1800" b="1" dirty="0" smtClean="0">
                <a:solidFill>
                  <a:schemeClr val="dk1"/>
                </a:solidFill>
              </a:rPr>
              <a:t>Б</a:t>
            </a:r>
            <a:endParaRPr lang="en-US" sz="1800" b="1" dirty="0">
              <a:solidFill>
                <a:schemeClr val="dk1"/>
              </a:solidFill>
            </a:endParaRPr>
          </a:p>
          <a:p>
            <a:pPr marL="1371600" lvl="2" indent="-3175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-US" dirty="0">
                <a:solidFill>
                  <a:schemeClr val="dk1"/>
                </a:solidFill>
              </a:rPr>
              <a:t>6 x SATA HDD = 6 x </a:t>
            </a:r>
            <a:r>
              <a:rPr lang="en-US" dirty="0" smtClean="0">
                <a:solidFill>
                  <a:schemeClr val="dk1"/>
                </a:solidFill>
              </a:rPr>
              <a:t>3T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= </a:t>
            </a:r>
            <a:r>
              <a:rPr lang="en-US" dirty="0" smtClean="0">
                <a:solidFill>
                  <a:schemeClr val="dk1"/>
                </a:solidFill>
              </a:rPr>
              <a:t>18T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максимум</a:t>
            </a:r>
            <a:endParaRPr lang="en-US" dirty="0">
              <a:solidFill>
                <a:schemeClr val="dk1"/>
              </a:solidFill>
            </a:endParaRPr>
          </a:p>
          <a:p>
            <a:pPr marL="1371600" lvl="2" indent="-31750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-US" dirty="0">
                <a:solidFill>
                  <a:schemeClr val="dk1"/>
                </a:solidFill>
              </a:rPr>
              <a:t>4 x </a:t>
            </a:r>
            <a:r>
              <a:rPr lang="ru-RU" dirty="0" smtClean="0">
                <a:solidFill>
                  <a:schemeClr val="dk1"/>
                </a:solidFill>
              </a:rPr>
              <a:t>внешнее </a:t>
            </a:r>
            <a:r>
              <a:rPr lang="en-US" dirty="0" err="1" smtClean="0">
                <a:solidFill>
                  <a:schemeClr val="dk1"/>
                </a:solidFill>
              </a:rPr>
              <a:t>eSATA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хранилище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= 4 x (</a:t>
            </a:r>
            <a:r>
              <a:rPr lang="en-US" dirty="0" smtClean="0">
                <a:solidFill>
                  <a:schemeClr val="dk1"/>
                </a:solidFill>
              </a:rPr>
              <a:t>4x3T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) </a:t>
            </a:r>
            <a:r>
              <a:rPr lang="en-US" dirty="0">
                <a:solidFill>
                  <a:schemeClr val="dk1"/>
                </a:solidFill>
              </a:rPr>
              <a:t>= </a:t>
            </a:r>
            <a:r>
              <a:rPr lang="en-US" dirty="0" smtClean="0">
                <a:solidFill>
                  <a:schemeClr val="dk1"/>
                </a:solidFill>
              </a:rPr>
              <a:t>48T</a:t>
            </a:r>
            <a:r>
              <a:rPr lang="ru-RU" dirty="0" smtClean="0">
                <a:solidFill>
                  <a:schemeClr val="dk1"/>
                </a:solidFill>
              </a:rPr>
              <a:t>Б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максимум</a:t>
            </a:r>
            <a:endParaRPr lang="en-US" dirty="0">
              <a:solidFill>
                <a:schemeClr val="dk1"/>
              </a:solidFill>
            </a:endParaRPr>
          </a:p>
          <a:p>
            <a:endParaRPr dirty="0"/>
          </a:p>
          <a:p>
            <a:pPr marL="9144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sz="1800" b="1" dirty="0" smtClean="0">
                <a:solidFill>
                  <a:schemeClr val="dk1"/>
                </a:solidFill>
              </a:rPr>
              <a:t>Хранилище </a:t>
            </a:r>
            <a:r>
              <a:rPr lang="en-US" sz="1800" b="1" dirty="0" err="1" smtClean="0">
                <a:solidFill>
                  <a:schemeClr val="dk1"/>
                </a:solidFill>
              </a:rPr>
              <a:t>eSATA</a:t>
            </a:r>
            <a:r>
              <a:rPr lang="en-US" sz="1800" b="1" dirty="0" smtClean="0">
                <a:solidFill>
                  <a:schemeClr val="dk1"/>
                </a:solidFill>
              </a:rPr>
              <a:t> </a:t>
            </a:r>
            <a:r>
              <a:rPr lang="en-US" sz="1800" b="1" dirty="0">
                <a:solidFill>
                  <a:schemeClr val="dk1"/>
                </a:solidFill>
              </a:rPr>
              <a:t>: DA-ES1104</a:t>
            </a:r>
          </a:p>
          <a:p>
            <a:pPr marL="1371600" lvl="2" indent="-317500" rtl="0"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ru-RU" dirty="0" smtClean="0">
                <a:solidFill>
                  <a:schemeClr val="dk1"/>
                </a:solidFill>
              </a:rPr>
              <a:t>Устанавливаемое в стойку</a:t>
            </a:r>
            <a:endParaRPr lang="en-US" dirty="0">
              <a:solidFill>
                <a:schemeClr val="dk1"/>
              </a:solidFill>
            </a:endParaRPr>
          </a:p>
          <a:p>
            <a:endParaRPr dirty="0"/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45833"/>
            </a:pPr>
            <a:r>
              <a:rPr lang="ru-RU" sz="2400" b="1" dirty="0" smtClean="0"/>
              <a:t>Простая и гибкая регистрация камер</a:t>
            </a:r>
            <a:r>
              <a:rPr lang="en-US" sz="2400" b="1" dirty="0" smtClean="0"/>
              <a:t>...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323850" y="639225"/>
            <a:ext cx="8363099" cy="40421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Камеры </a:t>
            </a:r>
            <a:r>
              <a:rPr lang="en-US" sz="1800" b="1" dirty="0" smtClean="0"/>
              <a:t>DirectIP </a:t>
            </a:r>
            <a:r>
              <a:rPr lang="ru-RU" sz="1800" b="1" dirty="0" smtClean="0"/>
              <a:t>определяются автоматически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Камеры сторонних производителей</a:t>
            </a:r>
            <a:r>
              <a:rPr lang="en-US" sz="1800" b="1" dirty="0" smtClean="0"/>
              <a:t> </a:t>
            </a:r>
            <a:r>
              <a:rPr lang="en-US" sz="1800" b="1" dirty="0"/>
              <a:t>(Axis, Panasonic </a:t>
            </a:r>
            <a:r>
              <a:rPr lang="ru-RU" sz="1800" b="1" dirty="0" smtClean="0"/>
              <a:t>и</a:t>
            </a:r>
            <a:r>
              <a:rPr lang="en-US" sz="1800" b="1" dirty="0" smtClean="0"/>
              <a:t> </a:t>
            </a:r>
            <a:r>
              <a:rPr lang="en-US" sz="1800" b="1" dirty="0"/>
              <a:t>OnVIF) </a:t>
            </a:r>
            <a:r>
              <a:rPr lang="ru-RU" sz="1800" b="1" dirty="0" smtClean="0"/>
              <a:t>могут определяться вручную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pPr marL="914400" lvl="1" indent="-31750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Если камеры сторонних производителей поддерживают функцию «сброс к логину </a:t>
            </a:r>
            <a:br>
              <a:rPr lang="ru-RU" dirty="0" smtClean="0"/>
            </a:br>
            <a:r>
              <a:rPr lang="ru-RU" dirty="0" smtClean="0"/>
              <a:t>по-умолчанию»</a:t>
            </a:r>
            <a:r>
              <a:rPr lang="en-US" dirty="0" smtClean="0"/>
              <a:t>, </a:t>
            </a:r>
            <a:r>
              <a:rPr lang="ru-RU" dirty="0" smtClean="0"/>
              <a:t>то есть возможность с помощью запроса определения камер без проверки логина пользователя</a:t>
            </a:r>
            <a:r>
              <a:rPr lang="en-US" dirty="0" smtClean="0"/>
              <a:t>.</a:t>
            </a:r>
            <a:endParaRPr lang="en-US" dirty="0"/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Пользователь может присвоить камере номер в соответствии с номером видеовхода </a:t>
            </a:r>
            <a:r>
              <a:rPr lang="en-US" sz="1800" b="1" dirty="0" smtClean="0"/>
              <a:t>NVR</a:t>
            </a:r>
            <a:r>
              <a:rPr lang="ru-RU" sz="1800" b="1" dirty="0" smtClean="0"/>
              <a:t>-а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pPr marL="914400" lvl="1" indent="-31750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dirty="0" smtClean="0"/>
              <a:t>NVR </a:t>
            </a:r>
            <a:r>
              <a:rPr lang="ru-RU" dirty="0" smtClean="0"/>
              <a:t>не поддерживает присвоение каналу видео номера, соответствующего номеру порта сетевого коммутатора</a:t>
            </a:r>
            <a:r>
              <a:rPr lang="en-US" dirty="0" smtClean="0"/>
              <a:t>.</a:t>
            </a:r>
            <a:endParaRPr lang="en-US" dirty="0"/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В окне регистрации камер</a:t>
            </a:r>
            <a:r>
              <a:rPr lang="en-US" sz="1800" b="1" dirty="0" smtClean="0"/>
              <a:t>, </a:t>
            </a:r>
            <a:r>
              <a:rPr lang="ru-RU" sz="1800" b="1" dirty="0" smtClean="0"/>
              <a:t>Пользователь</a:t>
            </a:r>
            <a:r>
              <a:rPr lang="en-US" sz="1800" b="1" dirty="0" smtClean="0"/>
              <a:t> (</a:t>
            </a:r>
            <a:r>
              <a:rPr lang="ru-RU" sz="1800" b="1" dirty="0" smtClean="0"/>
              <a:t>обычно</a:t>
            </a:r>
            <a:r>
              <a:rPr lang="en-US" sz="1800" b="1" dirty="0" smtClean="0"/>
              <a:t>, </a:t>
            </a:r>
            <a:r>
              <a:rPr lang="ru-RU" sz="1800" b="1" dirty="0" smtClean="0"/>
              <a:t>установщик системы</a:t>
            </a:r>
            <a:r>
              <a:rPr lang="en-US" sz="1800" b="1" dirty="0" smtClean="0"/>
              <a:t>) </a:t>
            </a:r>
            <a:r>
              <a:rPr lang="ru-RU" sz="1800" b="1" dirty="0" smtClean="0"/>
              <a:t>может проверить информацию о камере и произвольно определить положение окна камеры на мониторе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45833"/>
            </a:pPr>
            <a:r>
              <a:rPr lang="ru-RU" sz="2400" b="1" dirty="0" smtClean="0"/>
              <a:t>Простая и гибкая регистрация камер</a:t>
            </a:r>
            <a:r>
              <a:rPr lang="en-US" sz="2400" b="1" dirty="0" smtClean="0">
                <a:solidFill>
                  <a:schemeClr val="dk1"/>
                </a:solidFill>
              </a:rPr>
              <a:t>...</a:t>
            </a:r>
            <a:endParaRPr lang="en-US" sz="2400" b="1" dirty="0">
              <a:solidFill>
                <a:schemeClr val="dk1"/>
              </a:solidFill>
            </a:endParaRPr>
          </a:p>
          <a:p>
            <a:endParaRPr dirty="0"/>
          </a:p>
          <a:p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323850" y="639225"/>
            <a:ext cx="8363099" cy="6941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Множество интерфейсов для определения различных </a:t>
            </a:r>
            <a:r>
              <a:rPr lang="en-US" sz="1800" b="1" dirty="0" smtClean="0"/>
              <a:t>IP </a:t>
            </a:r>
            <a:r>
              <a:rPr lang="ru-RU" sz="1800" b="1" dirty="0" smtClean="0"/>
              <a:t>камер</a:t>
            </a:r>
            <a:endParaRPr lang="en-US" sz="1800" b="1" dirty="0"/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1751225" y="1175165"/>
            <a:ext cx="5875200" cy="461999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-US" sz="1800" b="1" dirty="0"/>
              <a:t>DirectIP NVR</a:t>
            </a:r>
          </a:p>
        </p:txBody>
      </p:sp>
      <p:sp>
        <p:nvSpPr>
          <p:cNvPr id="138" name="Shape 138"/>
          <p:cNvSpPr/>
          <p:nvPr/>
        </p:nvSpPr>
        <p:spPr>
          <a:xfrm>
            <a:off x="1751230" y="2153875"/>
            <a:ext cx="1134599" cy="4619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-US" dirty="0" smtClean="0"/>
              <a:t>Auto </a:t>
            </a:r>
            <a:r>
              <a:rPr lang="en-US" dirty="0"/>
              <a:t>IP</a:t>
            </a:r>
          </a:p>
        </p:txBody>
      </p:sp>
      <p:sp>
        <p:nvSpPr>
          <p:cNvPr id="139" name="Shape 139"/>
          <p:cNvSpPr/>
          <p:nvPr/>
        </p:nvSpPr>
        <p:spPr>
          <a:xfrm>
            <a:off x="1751236" y="2615866"/>
            <a:ext cx="2269199" cy="667199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dirty="0"/>
              <a:t>* </a:t>
            </a:r>
            <a:r>
              <a:rPr lang="ru-RU" dirty="0" smtClean="0"/>
              <a:t>Камеры </a:t>
            </a:r>
            <a:r>
              <a:rPr lang="en-US" dirty="0" smtClean="0"/>
              <a:t>DirectIP</a:t>
            </a:r>
            <a:endParaRPr lang="en-US" dirty="0"/>
          </a:p>
        </p:txBody>
      </p:sp>
      <p:cxnSp>
        <p:nvCxnSpPr>
          <p:cNvPr id="140" name="Shape 140"/>
          <p:cNvCxnSpPr/>
          <p:nvPr/>
        </p:nvCxnSpPr>
        <p:spPr>
          <a:xfrm>
            <a:off x="2897700" y="1653249"/>
            <a:ext cx="0" cy="5577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1" name="Shape 141"/>
          <p:cNvSpPr/>
          <p:nvPr/>
        </p:nvSpPr>
        <p:spPr>
          <a:xfrm>
            <a:off x="6086025" y="2134975"/>
            <a:ext cx="1549199" cy="835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-US" dirty="0"/>
              <a:t>mDNS,</a:t>
            </a:r>
          </a:p>
          <a:p>
            <a:pPr lvl="0" algn="ctr" rtl="0">
              <a:buNone/>
            </a:pPr>
            <a:r>
              <a:rPr lang="en-US" dirty="0"/>
              <a:t>WS Discovery,</a:t>
            </a:r>
          </a:p>
          <a:p>
            <a:pPr lvl="0" algn="ctr" rtl="0">
              <a:buNone/>
            </a:pPr>
            <a:r>
              <a:rPr lang="ru-RU" dirty="0" smtClean="0"/>
              <a:t>Вручную</a:t>
            </a:r>
            <a:endParaRPr lang="en-US" dirty="0"/>
          </a:p>
        </p:txBody>
      </p:sp>
      <p:sp>
        <p:nvSpPr>
          <p:cNvPr id="142" name="Shape 142"/>
          <p:cNvSpPr/>
          <p:nvPr/>
        </p:nvSpPr>
        <p:spPr>
          <a:xfrm>
            <a:off x="4734525" y="2970775"/>
            <a:ext cx="2891999" cy="9801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dirty="0"/>
              <a:t>* </a:t>
            </a:r>
            <a:r>
              <a:rPr lang="en-US" dirty="0" smtClean="0"/>
              <a:t>IP </a:t>
            </a:r>
            <a:r>
              <a:rPr lang="ru-RU" dirty="0" smtClean="0"/>
              <a:t>камеры </a:t>
            </a:r>
            <a:r>
              <a:rPr lang="en-US" dirty="0" smtClean="0"/>
              <a:t>OnVIF</a:t>
            </a:r>
            <a:endParaRPr lang="en-US" dirty="0"/>
          </a:p>
          <a:p>
            <a:pPr marL="108000" lvl="0" indent="-108000" rtl="0">
              <a:buNone/>
            </a:pPr>
            <a:r>
              <a:rPr lang="en-US" dirty="0"/>
              <a:t>* </a:t>
            </a:r>
            <a:r>
              <a:rPr lang="en-US" dirty="0" smtClean="0"/>
              <a:t>IP </a:t>
            </a:r>
            <a:r>
              <a:rPr lang="ru-RU" dirty="0" smtClean="0"/>
              <a:t>камеры сторонних производителей</a:t>
            </a:r>
            <a:endParaRPr lang="en-US" dirty="0"/>
          </a:p>
        </p:txBody>
      </p:sp>
      <p:cxnSp>
        <p:nvCxnSpPr>
          <p:cNvPr id="143" name="Shape 143"/>
          <p:cNvCxnSpPr/>
          <p:nvPr/>
        </p:nvCxnSpPr>
        <p:spPr>
          <a:xfrm>
            <a:off x="6086025" y="1643500"/>
            <a:ext cx="0" cy="5771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4" name="Shape 144"/>
          <p:cNvSpPr/>
          <p:nvPr/>
        </p:nvSpPr>
        <p:spPr>
          <a:xfrm>
            <a:off x="2885830" y="2153875"/>
            <a:ext cx="1134599" cy="4619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-US" dirty="0"/>
              <a:t>mDNS</a:t>
            </a:r>
          </a:p>
        </p:txBody>
      </p:sp>
      <p:sp>
        <p:nvSpPr>
          <p:cNvPr id="145" name="Shape 145"/>
          <p:cNvSpPr/>
          <p:nvPr/>
        </p:nvSpPr>
        <p:spPr>
          <a:xfrm>
            <a:off x="4734525" y="2134975"/>
            <a:ext cx="1351500" cy="835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-US" dirty="0" smtClean="0"/>
              <a:t>Auto </a:t>
            </a:r>
            <a:r>
              <a:rPr lang="en-US" dirty="0"/>
              <a:t>IP,</a:t>
            </a:r>
          </a:p>
          <a:p>
            <a:pPr lvl="0" algn="ctr" rtl="0">
              <a:buNone/>
            </a:pPr>
            <a:r>
              <a:rPr lang="en-US" dirty="0"/>
              <a:t>DHCP</a:t>
            </a:r>
          </a:p>
        </p:txBody>
      </p:sp>
      <p:sp>
        <p:nvSpPr>
          <p:cNvPr id="147" name="Shape 147"/>
          <p:cNvSpPr/>
          <p:nvPr/>
        </p:nvSpPr>
        <p:spPr>
          <a:xfrm>
            <a:off x="4531275" y="1986400"/>
            <a:ext cx="3298499" cy="2127899"/>
          </a:xfrm>
          <a:prstGeom prst="roundRect">
            <a:avLst>
              <a:gd name="adj" fmla="val 16667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45833"/>
            </a:pPr>
            <a:r>
              <a:rPr lang="ru-RU" sz="2400" b="1" dirty="0" smtClean="0"/>
              <a:t>Простая и гибкая регистрация камер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323850" y="639225"/>
            <a:ext cx="8363099" cy="3861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Окно регистрации камер</a:t>
            </a:r>
            <a:endParaRPr lang="en-US" sz="1800" b="1" dirty="0"/>
          </a:p>
        </p:txBody>
      </p:sp>
      <p:pic>
        <p:nvPicPr>
          <p:cNvPr id="155" name="Shape 1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7825" y="1062475"/>
            <a:ext cx="6670524" cy="37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323850" y="904450"/>
            <a:ext cx="2409900" cy="1938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ru-RU" dirty="0" smtClean="0"/>
              <a:t>Камеры</a:t>
            </a:r>
            <a:endParaRPr lang="en-US"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161" name="Shape 161"/>
          <p:cNvSpPr/>
          <p:nvPr/>
        </p:nvSpPr>
        <p:spPr>
          <a:xfrm>
            <a:off x="3325850" y="904425"/>
            <a:ext cx="2409900" cy="1938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-US" dirty="0" smtClean="0"/>
              <a:t>NVR</a:t>
            </a:r>
            <a:r>
              <a:rPr lang="ru-RU" dirty="0" smtClean="0"/>
              <a:t>-</a:t>
            </a:r>
            <a:r>
              <a:rPr lang="ru-RU" dirty="0" err="1" smtClean="0"/>
              <a:t>ы</a:t>
            </a:r>
            <a:endParaRPr lang="en-US"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162" name="Shape 162"/>
          <p:cNvSpPr txBox="1"/>
          <p:nvPr/>
        </p:nvSpPr>
        <p:spPr>
          <a:xfrm>
            <a:off x="323850" y="57150"/>
            <a:ext cx="58337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400" b="1" dirty="0" smtClean="0"/>
              <a:t>Двусторонняя аудиосвязь</a:t>
            </a:r>
            <a:endParaRPr lang="en-US" sz="2400" b="1" dirty="0"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323850" y="2948950"/>
            <a:ext cx="8363099" cy="17124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Есть три пути для двусторонней аудиосвязи между камерами, </a:t>
            </a:r>
            <a:r>
              <a:rPr lang="en-US" sz="1800" b="1" dirty="0" smtClean="0">
                <a:solidFill>
                  <a:schemeClr val="dk1"/>
                </a:solidFill>
              </a:rPr>
              <a:t>NVR</a:t>
            </a:r>
            <a:r>
              <a:rPr lang="ru-RU" sz="1800" b="1" dirty="0" smtClean="0">
                <a:solidFill>
                  <a:schemeClr val="dk1"/>
                </a:solidFill>
              </a:rPr>
              <a:t>-ми и Удаленным контроллером</a:t>
            </a:r>
            <a:r>
              <a:rPr lang="en-US" sz="1800" b="1" dirty="0" smtClean="0">
                <a:solidFill>
                  <a:schemeClr val="dk1"/>
                </a:solidFill>
              </a:rPr>
              <a:t>/</a:t>
            </a:r>
            <a:r>
              <a:rPr lang="ru-RU" sz="1800" b="1" dirty="0" smtClean="0">
                <a:solidFill>
                  <a:schemeClr val="dk1"/>
                </a:solidFill>
              </a:rPr>
              <a:t>ПО</a:t>
            </a:r>
            <a:endParaRPr lang="en-US" sz="1800" b="1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Путь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1 : </a:t>
            </a:r>
            <a:r>
              <a:rPr lang="ru-RU" dirty="0" smtClean="0">
                <a:solidFill>
                  <a:schemeClr val="dk1"/>
                </a:solidFill>
              </a:rPr>
              <a:t>аудиосвязь между камерой и удаленным контроллером</a:t>
            </a:r>
            <a:r>
              <a:rPr lang="en-US" dirty="0" smtClean="0">
                <a:solidFill>
                  <a:schemeClr val="dk1"/>
                </a:solidFill>
              </a:rPr>
              <a:t>/</a:t>
            </a:r>
            <a:r>
              <a:rPr lang="ru-RU" dirty="0" smtClean="0">
                <a:solidFill>
                  <a:schemeClr val="dk1"/>
                </a:solidFill>
              </a:rPr>
              <a:t>ПО через </a:t>
            </a:r>
            <a:r>
              <a:rPr lang="en-US" dirty="0" smtClean="0">
                <a:solidFill>
                  <a:schemeClr val="dk1"/>
                </a:solidFill>
              </a:rPr>
              <a:t>NVR</a:t>
            </a:r>
            <a:endParaRPr lang="en-US" dirty="0">
              <a:solidFill>
                <a:schemeClr val="dk1"/>
              </a:solidFill>
            </a:endParaRPr>
          </a:p>
          <a:p>
            <a:pPr marL="914400" lvl="1" indent="-31750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Путь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2 : </a:t>
            </a:r>
            <a:r>
              <a:rPr lang="ru-RU" dirty="0" smtClean="0">
                <a:solidFill>
                  <a:schemeClr val="dk1"/>
                </a:solidFill>
              </a:rPr>
              <a:t>аудиосвязь между камерой и </a:t>
            </a:r>
            <a:r>
              <a:rPr lang="en-US" dirty="0" smtClean="0">
                <a:solidFill>
                  <a:schemeClr val="dk1"/>
                </a:solidFill>
              </a:rPr>
              <a:t>NVR</a:t>
            </a:r>
            <a:endParaRPr lang="en-US" dirty="0">
              <a:solidFill>
                <a:schemeClr val="dk1"/>
              </a:solidFill>
            </a:endParaRPr>
          </a:p>
          <a:p>
            <a:pPr marL="914400" lvl="1" indent="-31750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Путь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3 : </a:t>
            </a:r>
            <a:r>
              <a:rPr lang="ru-RU" dirty="0" smtClean="0">
                <a:solidFill>
                  <a:schemeClr val="dk1"/>
                </a:solidFill>
              </a:rPr>
              <a:t>аудиосвязь между </a:t>
            </a:r>
            <a:r>
              <a:rPr lang="en-US" dirty="0" smtClean="0">
                <a:solidFill>
                  <a:schemeClr val="dk1"/>
                </a:solidFill>
              </a:rPr>
              <a:t>NVR </a:t>
            </a:r>
            <a:r>
              <a:rPr lang="ru-RU" dirty="0" smtClean="0">
                <a:solidFill>
                  <a:schemeClr val="dk1"/>
                </a:solidFill>
              </a:rPr>
              <a:t>и удаленным контроллером</a:t>
            </a:r>
            <a:r>
              <a:rPr lang="en-US" dirty="0" smtClean="0">
                <a:solidFill>
                  <a:schemeClr val="dk1"/>
                </a:solidFill>
              </a:rPr>
              <a:t>/</a:t>
            </a:r>
            <a:r>
              <a:rPr lang="ru-RU" dirty="0" smtClean="0">
                <a:solidFill>
                  <a:schemeClr val="dk1"/>
                </a:solidFill>
              </a:rPr>
              <a:t>ПО</a:t>
            </a:r>
            <a:endParaRPr lang="en-US" dirty="0">
              <a:solidFill>
                <a:schemeClr val="dk1"/>
              </a:solidFill>
            </a:endParaRPr>
          </a:p>
          <a:p>
            <a:pPr lvl="0" rtl="0">
              <a:buNone/>
            </a:pPr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165" name="Shape 165"/>
          <p:cNvSpPr/>
          <p:nvPr/>
        </p:nvSpPr>
        <p:spPr>
          <a:xfrm>
            <a:off x="6327850" y="904425"/>
            <a:ext cx="2409900" cy="1938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ru-RU" dirty="0" smtClean="0"/>
              <a:t>Удаленное ПО или клиентские приложения</a:t>
            </a:r>
            <a:endParaRPr lang="en-US"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pic>
        <p:nvPicPr>
          <p:cNvPr id="166" name="Shape 16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5600" y="2135324"/>
            <a:ext cx="1186399" cy="5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635733" y="2031537"/>
            <a:ext cx="1739324" cy="60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480175" y="1759237"/>
            <a:ext cx="1156125" cy="42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190543" y="2013660"/>
            <a:ext cx="1332749" cy="636850"/>
          </a:xfrm>
          <a:prstGeom prst="rect">
            <a:avLst/>
          </a:prstGeom>
        </p:spPr>
      </p:pic>
      <p:pic>
        <p:nvPicPr>
          <p:cNvPr id="170" name="Shape 170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164800" y="1300826"/>
            <a:ext cx="803600" cy="866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Shape 171"/>
          <p:cNvCxnSpPr/>
          <p:nvPr/>
        </p:nvCxnSpPr>
        <p:spPr>
          <a:xfrm>
            <a:off x="2149875" y="2313775"/>
            <a:ext cx="1533299" cy="0"/>
          </a:xfrm>
          <a:prstGeom prst="straightConnector1">
            <a:avLst/>
          </a:prstGeom>
          <a:noFill/>
          <a:ln w="19050" cap="flat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72" name="Shape 17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3611774" y="1368025"/>
            <a:ext cx="1696074" cy="556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Shape 173"/>
          <p:cNvCxnSpPr/>
          <p:nvPr/>
        </p:nvCxnSpPr>
        <p:spPr>
          <a:xfrm>
            <a:off x="2011975" y="1599850"/>
            <a:ext cx="4713600" cy="0"/>
          </a:xfrm>
          <a:prstGeom prst="straightConnector1">
            <a:avLst/>
          </a:prstGeom>
          <a:noFill/>
          <a:ln w="19050" cap="flat">
            <a:solidFill>
              <a:srgbClr val="FF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4" name="Shape 174"/>
          <p:cNvSpPr/>
          <p:nvPr/>
        </p:nvSpPr>
        <p:spPr>
          <a:xfrm>
            <a:off x="2816950" y="1301937"/>
            <a:ext cx="425700" cy="289800"/>
          </a:xfrm>
          <a:prstGeom prst="ellipse">
            <a:avLst/>
          </a:prstGeom>
          <a:solidFill>
            <a:srgbClr val="F4CCCC"/>
          </a:solidFill>
          <a:ln w="19050" cap="flat">
            <a:solidFill>
              <a:srgbClr val="D9D2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/>
              <a:t>1</a:t>
            </a:r>
          </a:p>
        </p:txBody>
      </p:sp>
      <p:sp>
        <p:nvSpPr>
          <p:cNvPr id="175" name="Shape 175"/>
          <p:cNvSpPr/>
          <p:nvPr/>
        </p:nvSpPr>
        <p:spPr>
          <a:xfrm>
            <a:off x="2816950" y="2013662"/>
            <a:ext cx="425700" cy="289800"/>
          </a:xfrm>
          <a:prstGeom prst="ellipse">
            <a:avLst/>
          </a:prstGeom>
          <a:solidFill>
            <a:srgbClr val="F4CCCC"/>
          </a:solidFill>
          <a:ln w="19050" cap="flat">
            <a:solidFill>
              <a:srgbClr val="D9D2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/>
              <a:t>2</a:t>
            </a:r>
          </a:p>
        </p:txBody>
      </p:sp>
      <p:cxnSp>
        <p:nvCxnSpPr>
          <p:cNvPr id="176" name="Shape 176"/>
          <p:cNvCxnSpPr/>
          <p:nvPr/>
        </p:nvCxnSpPr>
        <p:spPr>
          <a:xfrm>
            <a:off x="5307850" y="2332075"/>
            <a:ext cx="1533299" cy="0"/>
          </a:xfrm>
          <a:prstGeom prst="straightConnector1">
            <a:avLst/>
          </a:prstGeom>
          <a:noFill/>
          <a:ln w="19050" cap="flat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7" name="Shape 177"/>
          <p:cNvSpPr/>
          <p:nvPr/>
        </p:nvSpPr>
        <p:spPr>
          <a:xfrm>
            <a:off x="5818950" y="2042287"/>
            <a:ext cx="425700" cy="289800"/>
          </a:xfrm>
          <a:prstGeom prst="ellipse">
            <a:avLst/>
          </a:prstGeom>
          <a:solidFill>
            <a:srgbClr val="F4CCCC"/>
          </a:solidFill>
          <a:ln w="19050" cap="flat">
            <a:solidFill>
              <a:srgbClr val="D9D2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/>
              <a:t>3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Легкое обновление прошивки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23850" y="639225"/>
            <a:ext cx="8363099" cy="16770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Вы можете легко обновить прошивки камер и </a:t>
            </a:r>
            <a:r>
              <a:rPr lang="en-US" sz="1800" b="1" dirty="0" smtClean="0"/>
              <a:t>NVR </a:t>
            </a:r>
            <a:r>
              <a:rPr lang="ru-RU" sz="1800" b="1" dirty="0" smtClean="0"/>
              <a:t>через меню </a:t>
            </a:r>
            <a:r>
              <a:rPr lang="en-US" sz="1800" b="1" dirty="0" smtClean="0"/>
              <a:t>NVR-</a:t>
            </a:r>
            <a:r>
              <a:rPr lang="ru-RU" sz="1800" b="1" dirty="0" smtClean="0"/>
              <a:t>а без использования ПК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Если у Вас есть ПК</a:t>
            </a:r>
            <a:r>
              <a:rPr lang="en-US" sz="1800" b="1" dirty="0" smtClean="0"/>
              <a:t>, </a:t>
            </a:r>
            <a:r>
              <a:rPr lang="ru-RU" sz="1800" b="1" dirty="0" smtClean="0"/>
              <a:t>Вы легко можете обновить прошивки </a:t>
            </a:r>
            <a:r>
              <a:rPr lang="en-US" sz="1800" b="1" dirty="0" smtClean="0"/>
              <a:t>NVR </a:t>
            </a:r>
            <a:r>
              <a:rPr lang="ru-RU" sz="1800" b="1" dirty="0" smtClean="0"/>
              <a:t>и камер, используя удаленный </a:t>
            </a:r>
            <a:r>
              <a:rPr lang="en-US" sz="1800" b="1" dirty="0" smtClean="0"/>
              <a:t>IDIS </a:t>
            </a:r>
            <a:r>
              <a:rPr lang="en-US" sz="1800" b="1" dirty="0"/>
              <a:t>Center.</a:t>
            </a:r>
          </a:p>
          <a:p>
            <a:endParaRPr dirty="0"/>
          </a:p>
          <a:p>
            <a:endParaRPr dirty="0"/>
          </a:p>
          <a:p>
            <a:endParaRPr dirty="0"/>
          </a:p>
        </p:txBody>
      </p:sp>
      <p:grpSp>
        <p:nvGrpSpPr>
          <p:cNvPr id="185" name="Shape 185"/>
          <p:cNvGrpSpPr/>
          <p:nvPr/>
        </p:nvGrpSpPr>
        <p:grpSpPr>
          <a:xfrm>
            <a:off x="6014225" y="2938027"/>
            <a:ext cx="1484129" cy="951075"/>
            <a:chOff x="6491575" y="3020677"/>
            <a:chExt cx="1484129" cy="951075"/>
          </a:xfrm>
        </p:grpSpPr>
        <p:pic>
          <p:nvPicPr>
            <p:cNvPr id="186" name="Shape 18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6491575" y="3020677"/>
              <a:ext cx="1178425" cy="951075"/>
            </a:xfrm>
            <a:prstGeom prst="rect">
              <a:avLst/>
            </a:prstGeom>
          </p:spPr>
        </p:pic>
        <p:pic>
          <p:nvPicPr>
            <p:cNvPr id="187" name="Shape 18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7607596" y="3106177"/>
              <a:ext cx="368107" cy="684076"/>
            </a:xfrm>
            <a:prstGeom prst="rect">
              <a:avLst/>
            </a:prstGeom>
          </p:spPr>
        </p:pic>
      </p:grpSp>
      <p:pic>
        <p:nvPicPr>
          <p:cNvPr id="188" name="Shape 18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384120" y="3178973"/>
            <a:ext cx="1813874" cy="606850"/>
          </a:xfrm>
          <a:prstGeom prst="rect">
            <a:avLst/>
          </a:prstGeom>
        </p:spPr>
      </p:pic>
      <p:sp>
        <p:nvSpPr>
          <p:cNvPr id="189" name="Shape 189"/>
          <p:cNvSpPr/>
          <p:nvPr/>
        </p:nvSpPr>
        <p:spPr>
          <a:xfrm>
            <a:off x="3857620" y="3111912"/>
            <a:ext cx="1500198" cy="673920"/>
          </a:xfrm>
          <a:prstGeom prst="cloud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ru-RU" dirty="0" smtClean="0"/>
              <a:t>Интернет</a:t>
            </a:r>
            <a:endParaRPr lang="en-US" dirty="0"/>
          </a:p>
        </p:txBody>
      </p:sp>
      <p:cxnSp>
        <p:nvCxnSpPr>
          <p:cNvPr id="190" name="Shape 190"/>
          <p:cNvCxnSpPr>
            <a:endCxn id="189" idx="2"/>
          </p:cNvCxnSpPr>
          <p:nvPr/>
        </p:nvCxnSpPr>
        <p:spPr>
          <a:xfrm>
            <a:off x="3109000" y="3445950"/>
            <a:ext cx="753273" cy="2922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1" name="Shape 191"/>
          <p:cNvCxnSpPr/>
          <p:nvPr/>
        </p:nvCxnSpPr>
        <p:spPr>
          <a:xfrm>
            <a:off x="5355771" y="3412671"/>
            <a:ext cx="797103" cy="104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2" name="Shape 192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600000">
            <a:off x="1543074" y="4051250"/>
            <a:ext cx="424374" cy="435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Shape 193"/>
          <p:cNvCxnSpPr/>
          <p:nvPr/>
        </p:nvCxnSpPr>
        <p:spPr>
          <a:xfrm rot="10800000" flipH="1">
            <a:off x="2066300" y="3770350"/>
            <a:ext cx="368700" cy="279599"/>
          </a:xfrm>
          <a:prstGeom prst="straightConnector1">
            <a:avLst/>
          </a:prstGeom>
          <a:noFill/>
          <a:ln w="19050" cap="flat">
            <a:solidFill>
              <a:srgbClr val="A64D7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4" name="Shape 194"/>
          <p:cNvSpPr txBox="1"/>
          <p:nvPr/>
        </p:nvSpPr>
        <p:spPr>
          <a:xfrm>
            <a:off x="1980125" y="4148875"/>
            <a:ext cx="1520305" cy="50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ru-RU" sz="1200" b="1" dirty="0" smtClean="0"/>
              <a:t>Обновление на месте через</a:t>
            </a:r>
            <a:r>
              <a:rPr lang="en-US" sz="1200" b="1" dirty="0" smtClean="0"/>
              <a:t> USB</a:t>
            </a:r>
            <a:endParaRPr lang="en-US" sz="1200" b="1" dirty="0"/>
          </a:p>
        </p:txBody>
      </p:sp>
      <p:cxnSp>
        <p:nvCxnSpPr>
          <p:cNvPr id="195" name="Shape 195"/>
          <p:cNvCxnSpPr/>
          <p:nvPr/>
        </p:nvCxnSpPr>
        <p:spPr>
          <a:xfrm rot="10800000">
            <a:off x="2989049" y="3649400"/>
            <a:ext cx="3032700" cy="0"/>
          </a:xfrm>
          <a:prstGeom prst="straightConnector1">
            <a:avLst/>
          </a:prstGeom>
          <a:noFill/>
          <a:ln w="19050" cap="flat">
            <a:solidFill>
              <a:srgbClr val="A64D7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6" name="Shape 196"/>
          <p:cNvSpPr txBox="1"/>
          <p:nvPr/>
        </p:nvSpPr>
        <p:spPr>
          <a:xfrm>
            <a:off x="5184275" y="3932525"/>
            <a:ext cx="2030931" cy="50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ru-RU" sz="1200" b="1" dirty="0" smtClean="0"/>
              <a:t>Удаленное обновление через</a:t>
            </a:r>
            <a:r>
              <a:rPr lang="en-US" sz="1200" b="1" dirty="0" smtClean="0"/>
              <a:t> IDIS </a:t>
            </a:r>
            <a:r>
              <a:rPr lang="en-US" sz="1200" b="1" dirty="0"/>
              <a:t>Center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Удобное окно настройки камер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323850" y="639225"/>
            <a:ext cx="8363099" cy="41280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Используя меню </a:t>
            </a:r>
            <a:r>
              <a:rPr lang="en-US" sz="1800" b="1" dirty="0" smtClean="0"/>
              <a:t>‘</a:t>
            </a:r>
            <a:r>
              <a:rPr lang="ru-RU" sz="1800" b="1" dirty="0" smtClean="0"/>
              <a:t>Расширенная </a:t>
            </a:r>
            <a:br>
              <a:rPr lang="ru-RU" sz="1800" b="1" dirty="0" smtClean="0"/>
            </a:br>
            <a:r>
              <a:rPr lang="ru-RU" sz="1800" b="1" dirty="0" smtClean="0"/>
              <a:t>Настройка Камер</a:t>
            </a:r>
            <a:r>
              <a:rPr lang="en-US" sz="1800" b="1" dirty="0" smtClean="0"/>
              <a:t>’,</a:t>
            </a:r>
            <a:r>
              <a:rPr lang="ru-RU" sz="1800" b="1" dirty="0" smtClean="0"/>
              <a:t> пользователь</a:t>
            </a:r>
            <a:br>
              <a:rPr lang="ru-RU" sz="1800" b="1" dirty="0" smtClean="0"/>
            </a:br>
            <a:r>
              <a:rPr lang="ru-RU" sz="1800" b="1" dirty="0" smtClean="0"/>
              <a:t>может посмотреть информацию и</a:t>
            </a:r>
            <a:br>
              <a:rPr lang="ru-RU" sz="1800" b="1" dirty="0" smtClean="0"/>
            </a:br>
            <a:r>
              <a:rPr lang="ru-RU" sz="1800" b="1" dirty="0" smtClean="0"/>
              <a:t>настроить камеры без использования</a:t>
            </a:r>
            <a:br>
              <a:rPr lang="ru-RU" sz="1800" b="1" dirty="0" smtClean="0"/>
            </a:br>
            <a:r>
              <a:rPr lang="ru-RU" sz="1800" b="1" dirty="0" smtClean="0"/>
              <a:t>дополнительного ПК.</a:t>
            </a:r>
            <a:endParaRPr lang="en-US" sz="1800" b="1" dirty="0"/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800" b="1" dirty="0" smtClean="0"/>
              <a:t>‘</a:t>
            </a:r>
            <a:r>
              <a:rPr lang="ru-RU" sz="1800" b="1" dirty="0" smtClean="0"/>
              <a:t>Расширенная Настройка Камер</a:t>
            </a:r>
            <a:r>
              <a:rPr lang="en-US" sz="1800" b="1" dirty="0" smtClean="0"/>
              <a:t>’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имеет </a:t>
            </a:r>
            <a:r>
              <a:rPr lang="ru-RU" sz="1800" b="1" dirty="0" smtClean="0"/>
              <a:t>три подменю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Матрица</a:t>
            </a:r>
            <a:endParaRPr lang="en-US" dirty="0"/>
          </a:p>
          <a:p>
            <a:pPr marL="1371600" lvl="2" indent="-3175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ru-RU" dirty="0" smtClean="0"/>
              <a:t>Цветовая гамма</a:t>
            </a:r>
            <a:r>
              <a:rPr lang="en-US" dirty="0" smtClean="0"/>
              <a:t>, </a:t>
            </a:r>
            <a:r>
              <a:rPr lang="ru-RU" dirty="0" smtClean="0"/>
              <a:t>Компенсация задней подсветки</a:t>
            </a:r>
            <a:r>
              <a:rPr lang="en-US" dirty="0" smtClean="0"/>
              <a:t>, </a:t>
            </a:r>
            <a:r>
              <a:rPr lang="ru-RU" dirty="0" smtClean="0"/>
              <a:t>четкость</a:t>
            </a:r>
            <a:r>
              <a:rPr lang="en-US" dirty="0" smtClean="0"/>
              <a:t>, </a:t>
            </a:r>
            <a:r>
              <a:rPr lang="ru-RU" dirty="0" smtClean="0"/>
              <a:t>фильтр шумов</a:t>
            </a:r>
            <a:r>
              <a:rPr lang="en-US" dirty="0" smtClean="0"/>
              <a:t>, </a:t>
            </a:r>
            <a:r>
              <a:rPr lang="en-US" dirty="0" smtClean="0"/>
              <a:t>3D</a:t>
            </a:r>
            <a:r>
              <a:rPr lang="ru-RU" dirty="0" smtClean="0"/>
              <a:t> подавление шумов</a:t>
            </a:r>
            <a:r>
              <a:rPr lang="en-US" dirty="0" smtClean="0"/>
              <a:t>, </a:t>
            </a:r>
            <a:r>
              <a:rPr lang="ru-RU" dirty="0" smtClean="0"/>
              <a:t>ИК</a:t>
            </a:r>
            <a:r>
              <a:rPr lang="en-US" dirty="0" smtClean="0"/>
              <a:t> </a:t>
            </a:r>
            <a:r>
              <a:rPr lang="ru-RU" dirty="0" smtClean="0"/>
              <a:t>режим</a:t>
            </a:r>
            <a:r>
              <a:rPr lang="en-US" dirty="0" smtClean="0"/>
              <a:t>, </a:t>
            </a:r>
            <a:r>
              <a:rPr lang="ru-RU" dirty="0" smtClean="0"/>
              <a:t>Черно-белый режим</a:t>
            </a:r>
            <a:r>
              <a:rPr lang="en-US" dirty="0" smtClean="0"/>
              <a:t>, </a:t>
            </a:r>
            <a:r>
              <a:rPr lang="ru-RU" dirty="0" smtClean="0"/>
              <a:t>ИК подсветка</a:t>
            </a:r>
            <a:r>
              <a:rPr lang="en-US" dirty="0" smtClean="0"/>
              <a:t>, </a:t>
            </a:r>
            <a:r>
              <a:rPr lang="ru-RU" dirty="0" smtClean="0"/>
              <a:t>зеркальное отображение по горизонтали и вертикали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Баланс Белого</a:t>
            </a:r>
            <a:endParaRPr lang="en-US" dirty="0"/>
          </a:p>
          <a:p>
            <a:pPr marL="1371600" lvl="2" indent="-3175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ru-RU" dirty="0" smtClean="0"/>
              <a:t>Контроль усиления цвета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Выдержка</a:t>
            </a:r>
            <a:endParaRPr lang="en-US" dirty="0"/>
          </a:p>
          <a:p>
            <a:pPr marL="1371600" lvl="2" indent="-3175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ru-RU" dirty="0" smtClean="0"/>
              <a:t>Управление выдержкой</a:t>
            </a:r>
            <a:r>
              <a:rPr lang="en-US" dirty="0" smtClean="0"/>
              <a:t>, </a:t>
            </a:r>
            <a:r>
              <a:rPr lang="ru-RU" dirty="0" smtClean="0"/>
              <a:t>локальная экспозиция</a:t>
            </a:r>
            <a:r>
              <a:rPr lang="en-US" dirty="0" smtClean="0"/>
              <a:t>, </a:t>
            </a:r>
            <a:r>
              <a:rPr lang="ru-RU" dirty="0" smtClean="0"/>
              <a:t>подавление мерцания</a:t>
            </a:r>
            <a:r>
              <a:rPr lang="en-US" dirty="0" smtClean="0"/>
              <a:t>, </a:t>
            </a:r>
            <a:r>
              <a:rPr lang="ru-RU" dirty="0" smtClean="0"/>
              <a:t>управление фокусом</a:t>
            </a:r>
            <a:r>
              <a:rPr lang="en-US" dirty="0" smtClean="0"/>
              <a:t>, </a:t>
            </a:r>
            <a:r>
              <a:rPr lang="ru-RU" dirty="0" smtClean="0"/>
              <a:t>управление скоростью затвора</a:t>
            </a:r>
            <a:endParaRPr lang="en-US" dirty="0"/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endParaRPr dirty="0"/>
          </a:p>
          <a:p>
            <a:endParaRPr dirty="0"/>
          </a:p>
        </p:txBody>
      </p:sp>
      <p:pic>
        <p:nvPicPr>
          <p:cNvPr id="204" name="Shape 20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23525" y="639225"/>
            <a:ext cx="3610949" cy="20223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323850" y="57150"/>
            <a:ext cx="7248546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Легкий удаленный доступ через </a:t>
            </a:r>
            <a:r>
              <a:rPr lang="en-US" sz="2400" b="1" dirty="0" smtClean="0"/>
              <a:t>FEN </a:t>
            </a:r>
            <a:r>
              <a:rPr lang="ru-RU" sz="2400" b="1" dirty="0" smtClean="0"/>
              <a:t>сервис</a:t>
            </a:r>
            <a:r>
              <a:rPr lang="en-US" sz="2400" b="1" dirty="0" smtClean="0"/>
              <a:t>...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323850" y="586725"/>
            <a:ext cx="8605868" cy="4619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rgbClr val="191919"/>
                </a:solidFill>
              </a:rPr>
              <a:t>Легкое конфигурирование для различных типов сетевого окружения</a:t>
            </a:r>
            <a:endParaRPr lang="en-US" sz="1800" b="1" dirty="0"/>
          </a:p>
          <a:p>
            <a:endParaRPr dirty="0"/>
          </a:p>
          <a:p>
            <a:endParaRPr dirty="0"/>
          </a:p>
        </p:txBody>
      </p:sp>
      <p:grpSp>
        <p:nvGrpSpPr>
          <p:cNvPr id="212" name="Shape 212"/>
          <p:cNvGrpSpPr/>
          <p:nvPr/>
        </p:nvGrpSpPr>
        <p:grpSpPr>
          <a:xfrm>
            <a:off x="413528" y="1125352"/>
            <a:ext cx="8316924" cy="3732414"/>
            <a:chOff x="215515" y="951570"/>
            <a:chExt cx="8316924" cy="3732414"/>
          </a:xfrm>
        </p:grpSpPr>
        <p:pic>
          <p:nvPicPr>
            <p:cNvPr id="213" name="Shape 213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707903" y="951570"/>
              <a:ext cx="2252910" cy="1162329"/>
            </a:xfrm>
            <a:prstGeom prst="rect">
              <a:avLst/>
            </a:prstGeom>
          </p:spPr>
        </p:pic>
        <p:pic>
          <p:nvPicPr>
            <p:cNvPr id="214" name="Shape 214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023050" y="1449575"/>
              <a:ext cx="3223749" cy="1878250"/>
            </a:xfrm>
            <a:prstGeom prst="rect">
              <a:avLst/>
            </a:prstGeom>
          </p:spPr>
        </p:pic>
        <p:pic>
          <p:nvPicPr>
            <p:cNvPr id="215" name="Shape 215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215515" y="1887674"/>
              <a:ext cx="3786868" cy="1944215"/>
            </a:xfrm>
            <a:prstGeom prst="rect">
              <a:avLst/>
            </a:prstGeom>
          </p:spPr>
        </p:pic>
        <p:sp>
          <p:nvSpPr>
            <p:cNvPr id="216" name="Shape 216"/>
            <p:cNvSpPr txBox="1"/>
            <p:nvPr/>
          </p:nvSpPr>
          <p:spPr>
            <a:xfrm>
              <a:off x="4535996" y="2427733"/>
              <a:ext cx="1195313" cy="323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ru-RU" sz="1500" b="1" i="0" u="none" strike="noStrike" cap="none" baseline="0" dirty="0" smtClean="0">
                  <a:solidFill>
                    <a:srgbClr val="0099A8"/>
                  </a:solidFill>
                  <a:latin typeface="Arial"/>
                  <a:ea typeface="Arial"/>
                  <a:cs typeface="Arial"/>
                  <a:sym typeface="Arial"/>
                </a:rPr>
                <a:t>Интернет</a:t>
              </a:r>
              <a:endParaRPr lang="en-US" sz="1500" b="1" i="0" u="none" strike="noStrike" cap="none" baseline="0" dirty="0">
                <a:solidFill>
                  <a:srgbClr val="0099A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Shape 217"/>
            <p:cNvSpPr txBox="1"/>
            <p:nvPr/>
          </p:nvSpPr>
          <p:spPr>
            <a:xfrm>
              <a:off x="4139951" y="1383617"/>
              <a:ext cx="14756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1" i="0" u="none" strike="noStrike" cap="none" baseline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FEN </a:t>
              </a:r>
              <a:r>
                <a:rPr lang="ru-RU" sz="1200" b="1" i="0" u="none" strike="noStrike" cap="none" baseline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серверы</a:t>
              </a:r>
            </a:p>
            <a:p>
              <a:pPr lvl="0" algn="ctr">
                <a:buSzPct val="25000"/>
              </a:pPr>
              <a:r>
                <a:rPr lang="en-US" sz="1200" b="1" dirty="0" smtClean="0"/>
                <a:t>IDIS</a:t>
              </a:r>
              <a:endParaRPr lang="en-US" sz="1200" b="1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8" name="Shape 218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99591" y="2823777"/>
              <a:ext cx="420724" cy="468052"/>
            </a:xfrm>
            <a:prstGeom prst="rect">
              <a:avLst/>
            </a:prstGeom>
          </p:spPr>
        </p:pic>
        <p:cxnSp>
          <p:nvCxnSpPr>
            <p:cNvPr id="219" name="Shape 219"/>
            <p:cNvCxnSpPr/>
            <p:nvPr/>
          </p:nvCxnSpPr>
          <p:spPr>
            <a:xfrm>
              <a:off x="3348037" y="3206612"/>
              <a:ext cx="0" cy="378600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Shape 220"/>
            <p:cNvCxnSpPr/>
            <p:nvPr/>
          </p:nvCxnSpPr>
          <p:spPr>
            <a:xfrm rot="10800000">
              <a:off x="1835735" y="3585212"/>
              <a:ext cx="1512300" cy="0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Shape 221"/>
            <p:cNvCxnSpPr/>
            <p:nvPr/>
          </p:nvCxnSpPr>
          <p:spPr>
            <a:xfrm>
              <a:off x="3348037" y="2103611"/>
              <a:ext cx="0" cy="887699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Shape 222"/>
            <p:cNvCxnSpPr/>
            <p:nvPr/>
          </p:nvCxnSpPr>
          <p:spPr>
            <a:xfrm rot="10800000">
              <a:off x="2663864" y="2103698"/>
              <a:ext cx="684000" cy="0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Shape 223"/>
            <p:cNvCxnSpPr/>
            <p:nvPr/>
          </p:nvCxnSpPr>
          <p:spPr>
            <a:xfrm rot="10800000">
              <a:off x="3635967" y="3222201"/>
              <a:ext cx="648000" cy="0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Shape 224"/>
            <p:cNvCxnSpPr/>
            <p:nvPr/>
          </p:nvCxnSpPr>
          <p:spPr>
            <a:xfrm>
              <a:off x="6012160" y="3327882"/>
              <a:ext cx="0" cy="648599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Shape 225"/>
            <p:cNvCxnSpPr/>
            <p:nvPr/>
          </p:nvCxnSpPr>
          <p:spPr>
            <a:xfrm flipH="1">
              <a:off x="6012223" y="3976482"/>
              <a:ext cx="360299" cy="1199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Shape 226"/>
            <p:cNvCxnSpPr/>
            <p:nvPr/>
          </p:nvCxnSpPr>
          <p:spPr>
            <a:xfrm>
              <a:off x="6802907" y="1675770"/>
              <a:ext cx="0" cy="271499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Shape 227"/>
            <p:cNvCxnSpPr/>
            <p:nvPr/>
          </p:nvCxnSpPr>
          <p:spPr>
            <a:xfrm flipH="1">
              <a:off x="6802876" y="1675920"/>
              <a:ext cx="457500" cy="1199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Shape 228"/>
            <p:cNvCxnSpPr/>
            <p:nvPr/>
          </p:nvCxnSpPr>
          <p:spPr>
            <a:xfrm rot="10800000" flipH="1">
              <a:off x="2394750" y="2103574"/>
              <a:ext cx="10500" cy="263400"/>
            </a:xfrm>
            <a:prstGeom prst="straightConnector1">
              <a:avLst/>
            </a:prstGeom>
            <a:noFill/>
            <a:ln w="10150" cap="flat">
              <a:solidFill>
                <a:srgbClr val="0099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29" name="Shape 229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6912260" y="1059580"/>
              <a:ext cx="1620179" cy="1428159"/>
            </a:xfrm>
            <a:prstGeom prst="rect">
              <a:avLst/>
            </a:prstGeom>
          </p:spPr>
        </p:pic>
        <p:pic>
          <p:nvPicPr>
            <p:cNvPr id="230" name="Shape 230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6048164" y="3255825"/>
              <a:ext cx="1620179" cy="1428159"/>
            </a:xfrm>
            <a:prstGeom prst="rect">
              <a:avLst/>
            </a:prstGeom>
          </p:spPr>
        </p:pic>
        <p:pic>
          <p:nvPicPr>
            <p:cNvPr id="231" name="Shape 231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971600" y="2571750"/>
              <a:ext cx="296780" cy="216023"/>
            </a:xfrm>
            <a:prstGeom prst="rect">
              <a:avLst/>
            </a:prstGeom>
          </p:spPr>
        </p:pic>
        <p:pic>
          <p:nvPicPr>
            <p:cNvPr id="232" name="Shape 232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3095835" y="2679761"/>
              <a:ext cx="612067" cy="691843"/>
            </a:xfrm>
            <a:prstGeom prst="rect">
              <a:avLst/>
            </a:prstGeom>
          </p:spPr>
        </p:pic>
        <p:pic>
          <p:nvPicPr>
            <p:cNvPr id="233" name="Shape 233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 rot="-2609999">
              <a:off x="2924321" y="2666683"/>
              <a:ext cx="296780" cy="216024"/>
            </a:xfrm>
            <a:prstGeom prst="rect">
              <a:avLst/>
            </a:prstGeom>
          </p:spPr>
        </p:pic>
        <p:sp>
          <p:nvSpPr>
            <p:cNvPr id="234" name="Shape 234"/>
            <p:cNvSpPr txBox="1"/>
            <p:nvPr/>
          </p:nvSpPr>
          <p:spPr>
            <a:xfrm>
              <a:off x="1438375" y="2638949"/>
              <a:ext cx="684000" cy="27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ru-RU" b="1" i="0" u="none" strike="noStrike" cap="none" baseline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ЛВС</a:t>
              </a:r>
              <a:endParaRPr lang="en-US" b="1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5" name="Shape 235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2201969" y="2292138"/>
              <a:ext cx="396044" cy="320089"/>
            </a:xfrm>
            <a:prstGeom prst="rect">
              <a:avLst/>
            </a:prstGeom>
          </p:spPr>
        </p:pic>
        <p:pic>
          <p:nvPicPr>
            <p:cNvPr id="236" name="Shape 236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7704381" y="2867532"/>
              <a:ext cx="453088" cy="504056"/>
            </a:xfrm>
            <a:prstGeom prst="rect">
              <a:avLst/>
            </a:prstGeom>
          </p:spPr>
        </p:pic>
        <p:pic>
          <p:nvPicPr>
            <p:cNvPr id="237" name="Shape 237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647564" y="3147814"/>
              <a:ext cx="1470415" cy="1296144"/>
            </a:xfrm>
            <a:prstGeom prst="rect">
              <a:avLst/>
            </a:prstGeom>
          </p:spPr>
        </p:pic>
        <p:sp>
          <p:nvSpPr>
            <p:cNvPr id="238" name="Shape 238"/>
            <p:cNvSpPr/>
            <p:nvPr/>
          </p:nvSpPr>
          <p:spPr>
            <a:xfrm rot="-4967977" flipH="1">
              <a:off x="7262640" y="2595129"/>
              <a:ext cx="254619" cy="529326"/>
            </a:xfrm>
            <a:prstGeom prst="lightningBolt">
              <a:avLst/>
            </a:prstGeom>
            <a:solidFill>
              <a:srgbClr val="31859B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pic>
          <p:nvPicPr>
            <p:cNvPr id="239" name="Shape 239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1588723" y="1767777"/>
              <a:ext cx="1362850" cy="468049"/>
            </a:xfrm>
            <a:prstGeom prst="rect">
              <a:avLst/>
            </a:prstGeom>
          </p:spPr>
        </p:pic>
        <p:pic>
          <p:nvPicPr>
            <p:cNvPr id="240" name="Shape 240"/>
            <p:cNvPicPr preferRelativeResize="0"/>
            <p:nvPr/>
          </p:nvPicPr>
          <p:blipFill>
            <a:blip r:embed="rId12"/>
            <a:stretch>
              <a:fillRect/>
            </a:stretch>
          </p:blipFill>
          <p:spPr>
            <a:xfrm>
              <a:off x="1822722" y="1059575"/>
              <a:ext cx="1042025" cy="887700"/>
            </a:xfrm>
            <a:prstGeom prst="rect">
              <a:avLst/>
            </a:prstGeom>
          </p:spPr>
        </p:pic>
        <p:sp>
          <p:nvSpPr>
            <p:cNvPr id="241" name="Shape 241"/>
            <p:cNvSpPr/>
            <p:nvPr/>
          </p:nvSpPr>
          <p:spPr>
            <a:xfrm>
              <a:off x="6951825" y="2619775"/>
              <a:ext cx="159599" cy="503999"/>
            </a:xfrm>
            <a:prstGeom prst="triangle">
              <a:avLst>
                <a:gd name="adj" fmla="val 50000"/>
              </a:avLst>
            </a:prstGeom>
            <a:solidFill>
              <a:srgbClr val="31859B"/>
            </a:solidFill>
            <a:ln w="19050" cap="flat">
              <a:solidFill>
                <a:srgbClr val="31859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-8357991" flipH="1">
              <a:off x="6460420" y="2562152"/>
              <a:ext cx="254638" cy="529303"/>
            </a:xfrm>
            <a:prstGeom prst="lightningBolt">
              <a:avLst/>
            </a:prstGeom>
            <a:solidFill>
              <a:srgbClr val="31859B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45833"/>
            </a:pPr>
            <a:r>
              <a:rPr lang="ru-RU" sz="2400" b="1" dirty="0" smtClean="0"/>
              <a:t>Легкий удаленный доступ через </a:t>
            </a:r>
            <a:r>
              <a:rPr lang="en-US" sz="2400" b="1" dirty="0" smtClean="0"/>
              <a:t>FEN </a:t>
            </a:r>
            <a:r>
              <a:rPr lang="ru-RU" sz="2400" b="1" dirty="0" smtClean="0"/>
              <a:t>сервис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323850" y="578475"/>
            <a:ext cx="8492400" cy="970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ts val="2000"/>
              </a:lnSpc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rgbClr val="191919"/>
                </a:solidFill>
              </a:rPr>
              <a:t>Пользователь просто назначает</a:t>
            </a:r>
            <a:r>
              <a:rPr lang="en-US" sz="1800" b="1" dirty="0" smtClean="0">
                <a:solidFill>
                  <a:srgbClr val="191919"/>
                </a:solidFill>
              </a:rPr>
              <a:t> ‘</a:t>
            </a:r>
            <a:r>
              <a:rPr lang="ru-RU" sz="1800" b="1" dirty="0" smtClean="0">
                <a:solidFill>
                  <a:srgbClr val="191919"/>
                </a:solidFill>
              </a:rPr>
              <a:t>Имя Устройства</a:t>
            </a:r>
            <a:r>
              <a:rPr lang="en-US" sz="1800" b="1" dirty="0" smtClean="0">
                <a:solidFill>
                  <a:srgbClr val="191919"/>
                </a:solidFill>
              </a:rPr>
              <a:t>’ </a:t>
            </a:r>
            <a:r>
              <a:rPr lang="ru-RU" sz="1800" b="1" dirty="0" smtClean="0">
                <a:solidFill>
                  <a:srgbClr val="191919"/>
                </a:solidFill>
              </a:rPr>
              <a:t>в меню</a:t>
            </a:r>
            <a:br>
              <a:rPr lang="ru-RU" sz="1800" b="1" dirty="0" smtClean="0">
                <a:solidFill>
                  <a:srgbClr val="191919"/>
                </a:solidFill>
              </a:rPr>
            </a:br>
            <a:r>
              <a:rPr lang="ru-RU" sz="1800" b="1" dirty="0" smtClean="0">
                <a:solidFill>
                  <a:srgbClr val="191919"/>
                </a:solidFill>
              </a:rPr>
              <a:t>настройки</a:t>
            </a:r>
            <a:r>
              <a:rPr lang="en-US" sz="1800" b="1" dirty="0" smtClean="0">
                <a:solidFill>
                  <a:srgbClr val="191919"/>
                </a:solidFill>
              </a:rPr>
              <a:t> FEN</a:t>
            </a:r>
            <a:r>
              <a:rPr lang="ru-RU" sz="1800" b="1" dirty="0" smtClean="0">
                <a:solidFill>
                  <a:srgbClr val="191919"/>
                </a:solidFill>
              </a:rPr>
              <a:t> сервиса</a:t>
            </a:r>
            <a:r>
              <a:rPr lang="en-US" sz="1800" b="1" dirty="0" smtClean="0">
                <a:solidFill>
                  <a:srgbClr val="191919"/>
                </a:solidFill>
              </a:rPr>
              <a:t>.</a:t>
            </a:r>
            <a:endParaRPr lang="en-US" sz="1800" b="1" dirty="0">
              <a:solidFill>
                <a:srgbClr val="191919"/>
              </a:solidFill>
            </a:endParaRPr>
          </a:p>
          <a:p>
            <a:pPr marL="914400" lvl="1" indent="-317500" rtl="0">
              <a:buClr>
                <a:srgbClr val="191919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rgbClr val="191919"/>
                </a:solidFill>
              </a:rPr>
              <a:t>После этого</a:t>
            </a:r>
            <a:r>
              <a:rPr lang="en-US" dirty="0" smtClean="0">
                <a:solidFill>
                  <a:srgbClr val="191919"/>
                </a:solidFill>
              </a:rPr>
              <a:t>, </a:t>
            </a:r>
            <a:r>
              <a:rPr lang="ru-RU" dirty="0" smtClean="0">
                <a:solidFill>
                  <a:srgbClr val="191919"/>
                </a:solidFill>
              </a:rPr>
              <a:t>пользователь получает доступ к</a:t>
            </a:r>
            <a:r>
              <a:rPr lang="en-US" dirty="0" smtClean="0">
                <a:solidFill>
                  <a:srgbClr val="191919"/>
                </a:solidFill>
              </a:rPr>
              <a:t> NVR DirectIP</a:t>
            </a:r>
            <a:r>
              <a:rPr lang="ru-RU" dirty="0" smtClean="0">
                <a:solidFill>
                  <a:srgbClr val="191919"/>
                </a:solidFill>
              </a:rPr>
              <a:t>, используя ПО удаленного доступа </a:t>
            </a:r>
            <a:r>
              <a:rPr lang="en-US" dirty="0" smtClean="0">
                <a:solidFill>
                  <a:srgbClr val="191919"/>
                </a:solidFill>
              </a:rPr>
              <a:t>IDIS</a:t>
            </a:r>
            <a:r>
              <a:rPr lang="ru-RU" dirty="0" smtClean="0">
                <a:solidFill>
                  <a:srgbClr val="191919"/>
                </a:solidFill>
              </a:rPr>
              <a:t>,</a:t>
            </a:r>
            <a:r>
              <a:rPr lang="en-US" dirty="0" smtClean="0">
                <a:solidFill>
                  <a:srgbClr val="191919"/>
                </a:solidFill>
              </a:rPr>
              <a:t> </a:t>
            </a:r>
            <a:r>
              <a:rPr lang="ru-RU" dirty="0" smtClean="0">
                <a:solidFill>
                  <a:srgbClr val="191919"/>
                </a:solidFill>
              </a:rPr>
              <a:t>такое как</a:t>
            </a:r>
            <a:r>
              <a:rPr lang="en-US" dirty="0" smtClean="0">
                <a:solidFill>
                  <a:srgbClr val="191919"/>
                </a:solidFill>
              </a:rPr>
              <a:t> </a:t>
            </a:r>
            <a:r>
              <a:rPr lang="en-US" dirty="0">
                <a:solidFill>
                  <a:srgbClr val="191919"/>
                </a:solidFill>
              </a:rPr>
              <a:t>IDIS Center, IDIS Web </a:t>
            </a:r>
            <a:r>
              <a:rPr lang="ru-RU" dirty="0" smtClean="0">
                <a:solidFill>
                  <a:srgbClr val="191919"/>
                </a:solidFill>
              </a:rPr>
              <a:t>или</a:t>
            </a:r>
            <a:r>
              <a:rPr lang="en-US" dirty="0" smtClean="0">
                <a:solidFill>
                  <a:srgbClr val="191919"/>
                </a:solidFill>
              </a:rPr>
              <a:t> </a:t>
            </a:r>
            <a:r>
              <a:rPr lang="en-US" dirty="0">
                <a:solidFill>
                  <a:srgbClr val="191919"/>
                </a:solidFill>
              </a:rPr>
              <a:t>IDIS Mobile</a:t>
            </a:r>
          </a:p>
          <a:p>
            <a:pPr lvl="0" rtl="0">
              <a:buNone/>
            </a:pPr>
            <a:r>
              <a:rPr lang="en-US" sz="1800" b="1" dirty="0">
                <a:solidFill>
                  <a:srgbClr val="191919"/>
                </a:solidFill>
              </a:rPr>
              <a:t> </a:t>
            </a:r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endParaRPr dirty="0"/>
          </a:p>
          <a:p>
            <a:endParaRPr dirty="0"/>
          </a:p>
        </p:txBody>
      </p:sp>
      <p:pic>
        <p:nvPicPr>
          <p:cNvPr id="250" name="Shape 2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00352" y="1643056"/>
            <a:ext cx="5552851" cy="30980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Возможности </a:t>
            </a:r>
            <a:r>
              <a:rPr lang="en-US" sz="2400" b="1" dirty="0" smtClean="0"/>
              <a:t>NVR...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45" name="Shape 45"/>
          <p:cNvSpPr txBox="1"/>
          <p:nvPr/>
        </p:nvSpPr>
        <p:spPr>
          <a:xfrm>
            <a:off x="323850" y="639225"/>
            <a:ext cx="8363099" cy="41280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Видеонаблюдение в реальном времени на </a:t>
            </a:r>
            <a:r>
              <a:rPr lang="en-US" sz="1800" b="1" dirty="0" smtClean="0">
                <a:solidFill>
                  <a:schemeClr val="dk1"/>
                </a:solidFill>
              </a:rPr>
              <a:t>4/8/16/32 </a:t>
            </a:r>
            <a:r>
              <a:rPr lang="ru-RU" sz="1800" b="1" dirty="0" smtClean="0">
                <a:solidFill>
                  <a:schemeClr val="dk1"/>
                </a:solidFill>
              </a:rPr>
              <a:t>каналов </a:t>
            </a:r>
            <a:br>
              <a:rPr lang="ru-RU" sz="1800" b="1" dirty="0" smtClean="0">
                <a:solidFill>
                  <a:schemeClr val="dk1"/>
                </a:solidFill>
              </a:rPr>
            </a:br>
            <a:r>
              <a:rPr lang="ru-RU" sz="1800" b="1" dirty="0" smtClean="0">
                <a:solidFill>
                  <a:schemeClr val="dk1"/>
                </a:solidFill>
              </a:rPr>
              <a:t>в сети</a:t>
            </a:r>
            <a:r>
              <a:rPr lang="en-US" sz="1800" b="1" dirty="0" smtClean="0">
                <a:solidFill>
                  <a:schemeClr val="dk1"/>
                </a:solidFill>
              </a:rPr>
              <a:t> </a:t>
            </a:r>
            <a:r>
              <a:rPr lang="en-US" sz="1800" b="1" dirty="0">
                <a:solidFill>
                  <a:schemeClr val="dk1"/>
                </a:solidFill>
              </a:rPr>
              <a:t>Direct </a:t>
            </a:r>
            <a:r>
              <a:rPr lang="en-US" sz="1800" b="1" dirty="0" smtClean="0">
                <a:solidFill>
                  <a:schemeClr val="dk1"/>
                </a:solidFill>
              </a:rPr>
              <a:t>IP</a:t>
            </a:r>
            <a:endParaRPr lang="en-US" sz="1800" b="1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Для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32 </a:t>
            </a:r>
            <a:r>
              <a:rPr lang="ru-RU" dirty="0" smtClean="0">
                <a:solidFill>
                  <a:schemeClr val="dk1"/>
                </a:solidFill>
              </a:rPr>
              <a:t>канального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NVR, DR-6132P </a:t>
            </a:r>
            <a:r>
              <a:rPr lang="ru-RU" dirty="0" smtClean="0">
                <a:solidFill>
                  <a:schemeClr val="dk1"/>
                </a:solidFill>
              </a:rPr>
              <a:t>поддерживает режимы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видео в реальном времени качества </a:t>
            </a:r>
            <a:r>
              <a:rPr lang="en-US" dirty="0" smtClean="0">
                <a:solidFill>
                  <a:schemeClr val="dk1"/>
                </a:solidFill>
              </a:rPr>
              <a:t>HD </a:t>
            </a:r>
            <a:r>
              <a:rPr lang="ru-RU" dirty="0" smtClean="0">
                <a:solidFill>
                  <a:schemeClr val="dk1"/>
                </a:solidFill>
              </a:rPr>
              <a:t>и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видео в ½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реального времени качества </a:t>
            </a:r>
            <a:r>
              <a:rPr lang="en-US" dirty="0" smtClean="0">
                <a:solidFill>
                  <a:schemeClr val="dk1"/>
                </a:solidFill>
              </a:rPr>
              <a:t>FHD.</a:t>
            </a:r>
            <a:endParaRPr lang="en-US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Одновременное отображение, запись, воспроизведение и передача данных</a:t>
            </a:r>
            <a:endParaRPr dirty="0"/>
          </a:p>
          <a:p>
            <a:pPr marL="457200" lvl="0" indent="-3429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Различные режимы записи</a:t>
            </a:r>
            <a:endParaRPr lang="en-US" sz="1800" b="1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По расписанию (Покадровая</a:t>
            </a:r>
            <a:r>
              <a:rPr lang="en-US" dirty="0" smtClean="0">
                <a:solidFill>
                  <a:schemeClr val="dk1"/>
                </a:solidFill>
              </a:rPr>
              <a:t>), </a:t>
            </a:r>
            <a:r>
              <a:rPr lang="ru-RU" dirty="0" smtClean="0">
                <a:solidFill>
                  <a:schemeClr val="dk1"/>
                </a:solidFill>
              </a:rPr>
              <a:t>По событию</a:t>
            </a:r>
            <a:r>
              <a:rPr lang="en-US" dirty="0" smtClean="0">
                <a:solidFill>
                  <a:schemeClr val="dk1"/>
                </a:solidFill>
              </a:rPr>
              <a:t>, </a:t>
            </a:r>
            <a:r>
              <a:rPr lang="ru-RU" dirty="0" smtClean="0">
                <a:solidFill>
                  <a:schemeClr val="dk1"/>
                </a:solidFill>
              </a:rPr>
              <a:t>Предзапись и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По тревоге</a:t>
            </a:r>
            <a:endParaRPr lang="en-US" dirty="0">
              <a:solidFill>
                <a:schemeClr val="dk1"/>
              </a:solidFill>
            </a:endParaRPr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Быстрый и легкий поиск</a:t>
            </a:r>
            <a:endParaRPr lang="en-US" sz="1800" b="1" dirty="0">
              <a:solidFill>
                <a:schemeClr val="dk1"/>
              </a:solidFill>
            </a:endParaRPr>
          </a:p>
          <a:p>
            <a:endParaRPr dirty="0"/>
          </a:p>
          <a:p>
            <a:pPr marL="457200" lvl="0" indent="-3429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Расширяемые дисковые хранилища</a:t>
            </a:r>
            <a:endParaRPr lang="en-US" sz="1800" b="1" dirty="0">
              <a:solidFill>
                <a:schemeClr val="dk1"/>
              </a:solidFill>
            </a:endParaRPr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Легкое конфигурирование сети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Отсутствие конфигурирования </a:t>
            </a:r>
            <a:r>
              <a:rPr lang="en-US" dirty="0" smtClean="0"/>
              <a:t>(</a:t>
            </a:r>
            <a:r>
              <a:rPr lang="ru-RU" dirty="0" smtClean="0"/>
              <a:t>ноль настроек</a:t>
            </a:r>
            <a:r>
              <a:rPr lang="en-US" dirty="0" smtClean="0"/>
              <a:t>) </a:t>
            </a:r>
            <a:r>
              <a:rPr lang="ru-RU" dirty="0" smtClean="0"/>
              <a:t>доступа к сетевым камерам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Легкий удаленный доступ с использованием </a:t>
            </a:r>
            <a:r>
              <a:rPr lang="en-US" dirty="0" smtClean="0"/>
              <a:t>FEN </a:t>
            </a:r>
            <a:r>
              <a:rPr lang="ru-RU" dirty="0" smtClean="0"/>
              <a:t>сервиса</a:t>
            </a:r>
            <a:endParaRPr lang="en-US" dirty="0"/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Полезная информация о статусе сети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323850" y="586800"/>
            <a:ext cx="8363099" cy="1408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Пользователь может проверить состояние сети между </a:t>
            </a:r>
            <a:r>
              <a:rPr lang="en-US" sz="1800" b="1" dirty="0" smtClean="0"/>
              <a:t>NVR, </a:t>
            </a:r>
            <a:r>
              <a:rPr lang="ru-RU" sz="1800" b="1" dirty="0" smtClean="0"/>
              <a:t>камерой и сетевыми коммутаторами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Количество камер, подключенных к </a:t>
            </a:r>
            <a:r>
              <a:rPr lang="en-US" dirty="0" smtClean="0"/>
              <a:t>NVR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Потребление энергии по </a:t>
            </a:r>
            <a:r>
              <a:rPr lang="en-US" dirty="0" smtClean="0"/>
              <a:t>PoE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Количество удаленных клиентов, подключенных к </a:t>
            </a:r>
            <a:r>
              <a:rPr lang="en-US" dirty="0" smtClean="0"/>
              <a:t>NVR</a:t>
            </a:r>
            <a:endParaRPr lang="en-US" dirty="0"/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endParaRPr dirty="0"/>
          </a:p>
          <a:p>
            <a:endParaRPr dirty="0"/>
          </a:p>
        </p:txBody>
      </p:sp>
      <p:pic>
        <p:nvPicPr>
          <p:cNvPr id="258" name="Shape 2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17724" y="1995475"/>
            <a:ext cx="5056299" cy="28145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Различные отчеты о событиях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323850" y="583500"/>
            <a:ext cx="8363099" cy="4133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Отчет по событиям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Видеоаналитика</a:t>
            </a:r>
            <a:r>
              <a:rPr lang="en-US" dirty="0" smtClean="0"/>
              <a:t> (</a:t>
            </a:r>
            <a:r>
              <a:rPr lang="ru-RU" dirty="0" smtClean="0"/>
              <a:t>Движение</a:t>
            </a:r>
            <a:r>
              <a:rPr lang="en-US" dirty="0" smtClean="0"/>
              <a:t>, </a:t>
            </a:r>
            <a:r>
              <a:rPr lang="ru-RU" dirty="0" smtClean="0"/>
              <a:t>Пересечение зоны</a:t>
            </a:r>
            <a:r>
              <a:rPr lang="en-US" dirty="0" smtClean="0"/>
              <a:t>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Вмешательство в работу</a:t>
            </a:r>
            <a:r>
              <a:rPr lang="en-US" dirty="0" smtClean="0"/>
              <a:t>), </a:t>
            </a:r>
            <a:r>
              <a:rPr lang="ru-RU" dirty="0" smtClean="0"/>
              <a:t>Тревожные входы</a:t>
            </a:r>
            <a:r>
              <a:rPr lang="en-US" dirty="0" smtClean="0"/>
              <a:t>, </a:t>
            </a:r>
            <a:r>
              <a:rPr lang="ru-RU" dirty="0" smtClean="0"/>
              <a:t>Потеря сигнала</a:t>
            </a:r>
            <a:r>
              <a:rPr lang="en-US" dirty="0" smtClean="0"/>
              <a:t>, </a:t>
            </a:r>
            <a:r>
              <a:rPr lang="ru-RU" dirty="0" smtClean="0"/>
              <a:t>Наличие звука</a:t>
            </a:r>
            <a:r>
              <a:rPr lang="en-US" dirty="0" smtClean="0"/>
              <a:t>, </a:t>
            </a:r>
            <a:r>
              <a:rPr lang="ru-RU" dirty="0" smtClean="0"/>
              <a:t>Внешние текстовые события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Статус жесткого диска</a:t>
            </a:r>
            <a:r>
              <a:rPr lang="en-US" dirty="0" smtClean="0"/>
              <a:t>, </a:t>
            </a:r>
            <a:r>
              <a:rPr lang="ru-RU" dirty="0" smtClean="0"/>
              <a:t>Статус вентилятора</a:t>
            </a:r>
            <a:r>
              <a:rPr lang="en-US" dirty="0" smtClean="0"/>
              <a:t>, </a:t>
            </a:r>
            <a:r>
              <a:rPr lang="ru-RU" dirty="0" smtClean="0"/>
              <a:t>Статус записи</a:t>
            </a:r>
            <a:r>
              <a:rPr lang="en-US" dirty="0" smtClean="0"/>
              <a:t>, </a:t>
            </a:r>
            <a:r>
              <a:rPr lang="ru-RU" dirty="0" smtClean="0"/>
              <a:t>и </a:t>
            </a:r>
            <a:r>
              <a:rPr lang="ru-RU" dirty="0" err="1" smtClean="0"/>
              <a:t>т.д</a:t>
            </a:r>
            <a:r>
              <a:rPr lang="en-US" dirty="0" smtClean="0"/>
              <a:t>.</a:t>
            </a:r>
            <a:endParaRPr lang="en-US" dirty="0"/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Пользователь может </a:t>
            </a:r>
            <a:br>
              <a:rPr lang="ru-RU" sz="1800" b="1" dirty="0" smtClean="0"/>
            </a:br>
            <a:r>
              <a:rPr lang="ru-RU" sz="1800" b="1" dirty="0" smtClean="0"/>
              <a:t>посмотреть статус событий в </a:t>
            </a:r>
            <a:br>
              <a:rPr lang="ru-RU" sz="1800" b="1" dirty="0" smtClean="0"/>
            </a:br>
            <a:r>
              <a:rPr lang="ru-RU" sz="1800" b="1" dirty="0" smtClean="0"/>
              <a:t>окне «Статус Событий».</a:t>
            </a:r>
            <a:endParaRPr lang="en-US" sz="1800" b="1" dirty="0"/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ru-RU" sz="1800" b="1" dirty="0" smtClean="0"/>
              <a:t>Используя настройку Внешних </a:t>
            </a:r>
            <a:br>
              <a:rPr lang="ru-RU" sz="1800" b="1" dirty="0" smtClean="0"/>
            </a:br>
            <a:r>
              <a:rPr lang="ru-RU" sz="1800" b="1" dirty="0" smtClean="0"/>
              <a:t>текстовых событий, </a:t>
            </a:r>
            <a:br>
              <a:rPr lang="ru-RU" sz="1800" b="1" dirty="0" smtClean="0"/>
            </a:br>
            <a:r>
              <a:rPr lang="ru-RU" sz="1800" b="1" dirty="0" smtClean="0"/>
              <a:t>пользователь может назначить</a:t>
            </a:r>
            <a:br>
              <a:rPr lang="ru-RU" sz="1800" b="1" dirty="0" smtClean="0"/>
            </a:br>
            <a:r>
              <a:rPr lang="ru-RU" sz="1800" b="1" dirty="0" smtClean="0"/>
              <a:t>различные тревожные</a:t>
            </a:r>
            <a:br>
              <a:rPr lang="ru-RU" sz="1800" b="1" dirty="0" smtClean="0"/>
            </a:br>
            <a:r>
              <a:rPr lang="ru-RU" sz="1800" b="1" dirty="0" smtClean="0"/>
              <a:t>уведомления в зависимости от</a:t>
            </a:r>
            <a:br>
              <a:rPr lang="ru-RU" sz="1800" b="1" dirty="0" smtClean="0"/>
            </a:br>
            <a:r>
              <a:rPr lang="ru-RU" sz="1800" b="1" dirty="0" smtClean="0"/>
              <a:t>входящего текстового </a:t>
            </a:r>
            <a:br>
              <a:rPr lang="ru-RU" sz="1800" b="1" dirty="0" smtClean="0"/>
            </a:br>
            <a:r>
              <a:rPr lang="ru-RU" sz="1800" b="1" dirty="0" smtClean="0"/>
              <a:t>сообщения.</a:t>
            </a:r>
          </a:p>
          <a:p>
            <a:endParaRPr dirty="0"/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endParaRPr dirty="0"/>
          </a:p>
          <a:p>
            <a:endParaRPr dirty="0"/>
          </a:p>
        </p:txBody>
      </p:sp>
      <p:pic>
        <p:nvPicPr>
          <p:cNvPr id="266" name="Shape 26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88575" y="1801325"/>
            <a:ext cx="4405601" cy="245264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Различные уведомления о событиях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323850" y="583300"/>
            <a:ext cx="8677306" cy="41838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spc="-10" dirty="0" smtClean="0">
                <a:solidFill>
                  <a:schemeClr val="dk1"/>
                </a:solidFill>
              </a:rPr>
              <a:t>Уведомление о событии может быть доставлено разными способами</a:t>
            </a:r>
            <a:r>
              <a:rPr lang="en-US" sz="1800" b="1" spc="-10" dirty="0" smtClean="0">
                <a:solidFill>
                  <a:schemeClr val="dk1"/>
                </a:solidFill>
              </a:rPr>
              <a:t>.</a:t>
            </a:r>
            <a:endParaRPr lang="en-US" sz="1800" b="1" spc="-10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Окно уведомления о событии на </a:t>
            </a:r>
            <a:br>
              <a:rPr lang="ru-RU" dirty="0" smtClean="0">
                <a:solidFill>
                  <a:schemeClr val="dk1"/>
                </a:solidFill>
              </a:rPr>
            </a:br>
            <a:r>
              <a:rPr lang="ru-RU" dirty="0" smtClean="0">
                <a:solidFill>
                  <a:schemeClr val="dk1"/>
                </a:solidFill>
              </a:rPr>
              <a:t>мониторе</a:t>
            </a:r>
            <a:endParaRPr lang="en-US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Удаленная отправка</a:t>
            </a:r>
            <a:endParaRPr lang="en-US" dirty="0">
              <a:solidFill>
                <a:schemeClr val="dk1"/>
              </a:solidFill>
            </a:endParaRPr>
          </a:p>
          <a:p>
            <a:pPr marL="1371600" lvl="2" indent="-304800" rtl="0"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ru-RU" sz="1200" dirty="0" smtClean="0">
                <a:solidFill>
                  <a:schemeClr val="dk1"/>
                </a:solidFill>
              </a:rPr>
              <a:t>Уведомление о событии на </a:t>
            </a:r>
            <a:br>
              <a:rPr lang="ru-RU" sz="1200" dirty="0" smtClean="0">
                <a:solidFill>
                  <a:schemeClr val="dk1"/>
                </a:solidFill>
              </a:rPr>
            </a:br>
            <a:r>
              <a:rPr lang="ru-RU" sz="1200" dirty="0" smtClean="0">
                <a:solidFill>
                  <a:schemeClr val="dk1"/>
                </a:solidFill>
              </a:rPr>
              <a:t>удаленный клиент</a:t>
            </a:r>
            <a:endParaRPr lang="en-US" sz="1200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Электронная почта</a:t>
            </a:r>
            <a:endParaRPr lang="en-US" dirty="0">
              <a:solidFill>
                <a:schemeClr val="dk1"/>
              </a:solidFill>
            </a:endParaRPr>
          </a:p>
          <a:p>
            <a:pPr marL="1371600" lvl="2" indent="-304800" rtl="0"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ru-RU" sz="1200" dirty="0" smtClean="0">
                <a:solidFill>
                  <a:schemeClr val="dk1"/>
                </a:solidFill>
              </a:rPr>
              <a:t>Уведомление пользователя по </a:t>
            </a:r>
            <a:br>
              <a:rPr lang="ru-RU" sz="1200" dirty="0" smtClean="0">
                <a:solidFill>
                  <a:schemeClr val="dk1"/>
                </a:solidFill>
              </a:rPr>
            </a:br>
            <a:r>
              <a:rPr lang="ru-RU" sz="1200" dirty="0" smtClean="0">
                <a:solidFill>
                  <a:schemeClr val="dk1"/>
                </a:solidFill>
              </a:rPr>
              <a:t>электронной почте</a:t>
            </a:r>
            <a:endParaRPr lang="en-US" sz="1200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Социальные сети</a:t>
            </a:r>
            <a:endParaRPr lang="en-US" dirty="0">
              <a:solidFill>
                <a:schemeClr val="dk1"/>
              </a:solidFill>
            </a:endParaRPr>
          </a:p>
          <a:p>
            <a:pPr marL="1371600" lvl="2" indent="-304800" rtl="0"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-US" sz="1200" dirty="0" smtClean="0">
                <a:solidFill>
                  <a:schemeClr val="dk1"/>
                </a:solidFill>
              </a:rPr>
              <a:t>Twitter</a:t>
            </a:r>
            <a:endParaRPr lang="en-US" sz="1200" dirty="0">
              <a:solidFill>
                <a:schemeClr val="dk1"/>
              </a:solidFill>
            </a:endParaRP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dirty="0" smtClean="0">
                <a:solidFill>
                  <a:schemeClr val="dk1"/>
                </a:solidFill>
              </a:rPr>
              <a:t>Push</a:t>
            </a:r>
            <a:r>
              <a:rPr lang="ru-RU" dirty="0" smtClean="0">
                <a:solidFill>
                  <a:schemeClr val="dk1"/>
                </a:solidFill>
              </a:rPr>
              <a:t>-уведомления</a:t>
            </a:r>
            <a:endParaRPr lang="en-US" dirty="0">
              <a:solidFill>
                <a:schemeClr val="dk1"/>
              </a:solidFill>
            </a:endParaRPr>
          </a:p>
          <a:p>
            <a:pPr marL="1371600" lvl="2" indent="-304800" rtl="0"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ru-RU" sz="1200" dirty="0" smtClean="0">
                <a:solidFill>
                  <a:schemeClr val="dk1"/>
                </a:solidFill>
              </a:rPr>
              <a:t>Обычно для мобильных устройств</a:t>
            </a:r>
            <a:endParaRPr lang="en-US" sz="1200" dirty="0">
              <a:solidFill>
                <a:schemeClr val="dk1"/>
              </a:solidFill>
            </a:endParaRPr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Пользователь может определить, какие </a:t>
            </a:r>
            <a:r>
              <a:rPr lang="ru-RU" sz="1800" b="1" smtClean="0"/>
              <a:t>уведомления </a:t>
            </a:r>
            <a:br>
              <a:rPr lang="ru-RU" sz="1800" b="1" smtClean="0"/>
            </a:br>
            <a:r>
              <a:rPr lang="ru-RU" sz="1800" b="1" smtClean="0"/>
              <a:t>будут </a:t>
            </a:r>
            <a:r>
              <a:rPr lang="ru-RU" sz="1800" b="1" dirty="0" smtClean="0"/>
              <a:t>приходить к нему в разное время,</a:t>
            </a:r>
            <a:r>
              <a:rPr lang="en-US" sz="1800" b="1" dirty="0" smtClean="0"/>
              <a:t> </a:t>
            </a:r>
            <a:r>
              <a:rPr lang="ru-RU" sz="1800" b="1" dirty="0" smtClean="0"/>
              <a:t>используя меню</a:t>
            </a:r>
            <a:r>
              <a:rPr lang="ru-RU" sz="1800" b="1" dirty="0"/>
              <a:t> </a:t>
            </a:r>
            <a:r>
              <a:rPr lang="en-US" sz="1800" b="1" dirty="0" smtClean="0"/>
              <a:t>‘</a:t>
            </a:r>
            <a:r>
              <a:rPr lang="ru-RU" sz="1800" b="1" dirty="0" smtClean="0"/>
              <a:t>Расписание Уведомлений</a:t>
            </a:r>
            <a:r>
              <a:rPr lang="en-US" sz="1800" b="1" dirty="0" smtClean="0"/>
              <a:t>’.</a:t>
            </a:r>
            <a:endParaRPr lang="en-US" sz="1800" b="1" dirty="0"/>
          </a:p>
          <a:p>
            <a:endParaRPr dirty="0"/>
          </a:p>
          <a:p>
            <a:endParaRPr dirty="0"/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endParaRPr dirty="0"/>
          </a:p>
          <a:p>
            <a:endParaRPr dirty="0"/>
          </a:p>
        </p:txBody>
      </p:sp>
      <p:pic>
        <p:nvPicPr>
          <p:cNvPr id="274" name="Shape 27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30775" y="1065450"/>
            <a:ext cx="4350575" cy="24435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Видеовходы с поддержкой </a:t>
            </a:r>
            <a:r>
              <a:rPr lang="en-US" sz="2400" b="1" dirty="0" smtClean="0"/>
              <a:t>PoE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323850" y="581200"/>
            <a:ext cx="8363099" cy="40326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800" b="1" dirty="0"/>
              <a:t>DirectIP </a:t>
            </a:r>
            <a:r>
              <a:rPr lang="ru-RU" sz="1800" b="1" dirty="0" smtClean="0"/>
              <a:t>поддерживает 8 встроенных видеовходов с</a:t>
            </a:r>
            <a:r>
              <a:rPr lang="en-US" sz="1800" b="1" dirty="0" smtClean="0"/>
              <a:t> PoE.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Все </a:t>
            </a:r>
            <a:r>
              <a:rPr lang="en-US" dirty="0" smtClean="0"/>
              <a:t>PoE </a:t>
            </a:r>
            <a:r>
              <a:rPr lang="ru-RU" dirty="0" smtClean="0"/>
              <a:t>камеры стандарта</a:t>
            </a:r>
            <a:r>
              <a:rPr lang="en-US" dirty="0" smtClean="0"/>
              <a:t> </a:t>
            </a:r>
            <a:r>
              <a:rPr lang="en-US" dirty="0"/>
              <a:t>IEEE </a:t>
            </a:r>
            <a:r>
              <a:rPr lang="en-US" dirty="0" smtClean="0"/>
              <a:t>802.3af </a:t>
            </a:r>
            <a:r>
              <a:rPr lang="ru-RU" dirty="0" smtClean="0"/>
              <a:t>класс</a:t>
            </a:r>
            <a:r>
              <a:rPr lang="en-US" dirty="0" smtClean="0"/>
              <a:t> </a:t>
            </a:r>
            <a:r>
              <a:rPr lang="en-US" dirty="0"/>
              <a:t>2 </a:t>
            </a:r>
            <a:r>
              <a:rPr lang="ru-RU" dirty="0" smtClean="0"/>
              <a:t>могут питаться от каждого видеовхода</a:t>
            </a:r>
            <a:r>
              <a:rPr lang="en-US" dirty="0" smtClean="0"/>
              <a:t>.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dirty="0" smtClean="0"/>
              <a:t>PoE </a:t>
            </a:r>
            <a:r>
              <a:rPr lang="ru-RU" dirty="0" smtClean="0"/>
              <a:t>к</a:t>
            </a:r>
            <a:r>
              <a:rPr lang="ru-RU" dirty="0" smtClean="0"/>
              <a:t>амеры</a:t>
            </a:r>
            <a:r>
              <a:rPr lang="en-US" dirty="0" smtClean="0"/>
              <a:t> </a:t>
            </a:r>
            <a:r>
              <a:rPr lang="ru-RU" dirty="0" smtClean="0"/>
              <a:t>стандарта </a:t>
            </a:r>
            <a:r>
              <a:rPr lang="en-US" dirty="0" smtClean="0"/>
              <a:t>IEEE 802.3af </a:t>
            </a:r>
            <a:r>
              <a:rPr lang="ru-RU" dirty="0" smtClean="0"/>
              <a:t>класс</a:t>
            </a:r>
            <a:r>
              <a:rPr lang="en-US" dirty="0" smtClean="0"/>
              <a:t> </a:t>
            </a:r>
            <a:r>
              <a:rPr lang="en-US" dirty="0"/>
              <a:t>3 </a:t>
            </a:r>
            <a:r>
              <a:rPr lang="ru-RU" dirty="0" smtClean="0"/>
              <a:t>или выше также могут подключаться к видеовходам</a:t>
            </a:r>
            <a:r>
              <a:rPr lang="en-US" dirty="0" smtClean="0"/>
              <a:t>. </a:t>
            </a:r>
            <a:r>
              <a:rPr lang="ru-RU" dirty="0" smtClean="0"/>
              <a:t>Однако</a:t>
            </a:r>
            <a:r>
              <a:rPr lang="en-US" dirty="0" smtClean="0"/>
              <a:t>, </a:t>
            </a:r>
            <a:r>
              <a:rPr lang="ru-RU" dirty="0" smtClean="0"/>
              <a:t>эти видеовходы не поддерживают питание </a:t>
            </a:r>
            <a:r>
              <a:rPr lang="en-US" dirty="0" smtClean="0"/>
              <a:t>PoE </a:t>
            </a:r>
            <a:r>
              <a:rPr lang="ru-RU" dirty="0" smtClean="0"/>
              <a:t>камер стандарта </a:t>
            </a:r>
            <a:r>
              <a:rPr lang="en-US" dirty="0" smtClean="0"/>
              <a:t>IEEE 802.3af </a:t>
            </a:r>
            <a:r>
              <a:rPr lang="ru-RU" dirty="0" smtClean="0"/>
              <a:t>класс</a:t>
            </a:r>
            <a:r>
              <a:rPr lang="en-US" dirty="0" smtClean="0"/>
              <a:t> </a:t>
            </a:r>
            <a:r>
              <a:rPr lang="en-US" dirty="0"/>
              <a:t>3 </a:t>
            </a:r>
            <a:r>
              <a:rPr lang="ru-RU" dirty="0" smtClean="0"/>
              <a:t>или выше</a:t>
            </a:r>
            <a:r>
              <a:rPr lang="en-US" dirty="0" smtClean="0"/>
              <a:t>.</a:t>
            </a:r>
            <a:endParaRPr lang="en-US" dirty="0"/>
          </a:p>
          <a:p>
            <a:endParaRPr dirty="0"/>
          </a:p>
          <a:p>
            <a:pPr marL="457200" lvl="0" indent="-3429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Используя</a:t>
            </a:r>
            <a:r>
              <a:rPr lang="en-US" sz="1800" b="1" dirty="0" smtClean="0"/>
              <a:t> PoE </a:t>
            </a:r>
            <a:r>
              <a:rPr lang="ru-RU" sz="1800" b="1" dirty="0" smtClean="0"/>
              <a:t>Коммутатор </a:t>
            </a:r>
            <a:r>
              <a:rPr lang="en-US" sz="1800" b="1" dirty="0" smtClean="0"/>
              <a:t>DirectIP, </a:t>
            </a:r>
            <a:r>
              <a:rPr lang="ru-RU" sz="1800" b="1" dirty="0" smtClean="0"/>
              <a:t>Пользователь может подключить к </a:t>
            </a:r>
            <a:r>
              <a:rPr lang="en-US" sz="1800" b="1" dirty="0" smtClean="0"/>
              <a:t>DirectIP </a:t>
            </a:r>
            <a:r>
              <a:rPr lang="en-US" sz="1800" b="1" dirty="0" smtClean="0"/>
              <a:t>NVR</a:t>
            </a:r>
            <a:r>
              <a:rPr lang="ru-RU" sz="1800" b="1" dirty="0" smtClean="0"/>
              <a:t> больше камер с питанием </a:t>
            </a:r>
            <a:r>
              <a:rPr lang="en-US" sz="1800" b="1" dirty="0" smtClean="0"/>
              <a:t>PoE.</a:t>
            </a:r>
            <a:endParaRPr lang="en-US" sz="1800" b="1" dirty="0"/>
          </a:p>
          <a:p>
            <a:pPr marL="914400" lvl="1" indent="-31750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dirty="0" smtClean="0"/>
              <a:t>PoE </a:t>
            </a:r>
            <a:r>
              <a:rPr lang="ru-RU" dirty="0" smtClean="0"/>
              <a:t>Коммутатор</a:t>
            </a:r>
            <a:r>
              <a:rPr lang="en-US" dirty="0" smtClean="0"/>
              <a:t> </a:t>
            </a:r>
            <a:r>
              <a:rPr lang="en-US" dirty="0" smtClean="0"/>
              <a:t>DirectIP </a:t>
            </a:r>
            <a:r>
              <a:rPr lang="ru-RU" dirty="0" smtClean="0"/>
              <a:t>поддерживает несколько</a:t>
            </a:r>
            <a:r>
              <a:rPr lang="en-US" dirty="0" smtClean="0"/>
              <a:t> </a:t>
            </a:r>
            <a:r>
              <a:rPr lang="en-US" dirty="0"/>
              <a:t>PoE </a:t>
            </a:r>
            <a:r>
              <a:rPr lang="ru-RU" dirty="0" smtClean="0"/>
              <a:t>портов</a:t>
            </a:r>
            <a:endParaRPr lang="en-US" dirty="0"/>
          </a:p>
          <a:p>
            <a:pPr marL="1371600" lvl="2" indent="-3048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-US" sz="1200" dirty="0"/>
              <a:t>DH-2112PF : 8 </a:t>
            </a:r>
            <a:r>
              <a:rPr lang="ru-RU" sz="1200" dirty="0" smtClean="0"/>
              <a:t>сетевых</a:t>
            </a:r>
            <a:r>
              <a:rPr lang="en-US" sz="1200" dirty="0" smtClean="0"/>
              <a:t> </a:t>
            </a:r>
            <a:r>
              <a:rPr lang="en-US" sz="1200" dirty="0"/>
              <a:t>PoE </a:t>
            </a:r>
            <a:r>
              <a:rPr lang="ru-RU" sz="1200" dirty="0" smtClean="0"/>
              <a:t>портов</a:t>
            </a:r>
            <a:endParaRPr lang="en-US" sz="1200" dirty="0"/>
          </a:p>
          <a:p>
            <a:pPr marL="1371600" lvl="2" indent="-3048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-US" sz="1200" dirty="0"/>
              <a:t>DH-2128PF : 24 </a:t>
            </a:r>
            <a:r>
              <a:rPr lang="ru-RU" sz="1200" dirty="0" smtClean="0"/>
              <a:t>сетевых</a:t>
            </a:r>
            <a:r>
              <a:rPr lang="en-US" sz="1200" dirty="0" smtClean="0"/>
              <a:t> </a:t>
            </a:r>
            <a:r>
              <a:rPr lang="en-US" sz="1200" dirty="0"/>
              <a:t>PoE </a:t>
            </a:r>
            <a:r>
              <a:rPr lang="ru-RU" sz="1200" dirty="0" smtClean="0"/>
              <a:t>порта</a:t>
            </a:r>
            <a:endParaRPr lang="en-US" sz="1200" dirty="0"/>
          </a:p>
          <a:p>
            <a:pPr marL="1371600" lvl="2" indent="-3048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ru-RU" sz="1200" dirty="0" smtClean="0"/>
              <a:t>Все </a:t>
            </a:r>
            <a:r>
              <a:rPr lang="en-US" sz="1200" dirty="0" smtClean="0"/>
              <a:t>PoE </a:t>
            </a:r>
            <a:r>
              <a:rPr lang="ru-RU" sz="1200" dirty="0" smtClean="0"/>
              <a:t>порты</a:t>
            </a:r>
            <a:r>
              <a:rPr lang="en-US" sz="1200" dirty="0" smtClean="0"/>
              <a:t> </a:t>
            </a:r>
            <a:r>
              <a:rPr lang="en-US" sz="1200" dirty="0"/>
              <a:t>DH-2112PF </a:t>
            </a:r>
            <a:r>
              <a:rPr lang="ru-RU" sz="1200" dirty="0" smtClean="0"/>
              <a:t>и</a:t>
            </a:r>
            <a:r>
              <a:rPr lang="en-US" sz="1200" dirty="0" smtClean="0"/>
              <a:t> </a:t>
            </a:r>
            <a:r>
              <a:rPr lang="en-US" sz="1200" dirty="0"/>
              <a:t>DH-2128PF </a:t>
            </a:r>
            <a:r>
              <a:rPr lang="ru-RU" sz="1200" dirty="0" smtClean="0"/>
              <a:t>могут поддерживать камеры с</a:t>
            </a:r>
            <a:r>
              <a:rPr lang="ru-RU" sz="1200" dirty="0" smtClean="0"/>
              <a:t>тандарта</a:t>
            </a:r>
            <a:r>
              <a:rPr lang="ru-RU" sz="1200" dirty="0" smtClean="0"/>
              <a:t> </a:t>
            </a:r>
            <a:r>
              <a:rPr lang="en-US" sz="1200" dirty="0" smtClean="0"/>
              <a:t>IEEE 802.3</a:t>
            </a:r>
            <a:r>
              <a:rPr lang="en-US" sz="1200" dirty="0" smtClean="0"/>
              <a:t>af</a:t>
            </a:r>
            <a:r>
              <a:rPr lang="en-US" sz="1200" dirty="0" smtClean="0"/>
              <a:t> </a:t>
            </a:r>
            <a:r>
              <a:rPr lang="ru-RU" sz="1200" dirty="0" smtClean="0"/>
              <a:t>класс</a:t>
            </a:r>
            <a:r>
              <a:rPr lang="en-US" sz="1200" dirty="0" smtClean="0"/>
              <a:t> 3.</a:t>
            </a:r>
            <a:endParaRPr lang="en-US" sz="1200"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Множественный удаленный доступ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323850" y="594400"/>
            <a:ext cx="8363099" cy="2164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800" b="1" dirty="0"/>
              <a:t>NVR </a:t>
            </a:r>
            <a:r>
              <a:rPr lang="ru-RU" sz="1800" b="1" dirty="0" smtClean="0"/>
              <a:t>может обеспечить удаленный доступ нескольким клиентам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Общая пропускная способность </a:t>
            </a:r>
            <a:r>
              <a:rPr lang="en-US" dirty="0" smtClean="0"/>
              <a:t>NVR-</a:t>
            </a:r>
            <a:r>
              <a:rPr lang="ru-RU" dirty="0" smtClean="0"/>
              <a:t>а для удаленного доступа </a:t>
            </a:r>
            <a:r>
              <a:rPr lang="en-US" dirty="0" smtClean="0"/>
              <a:t>= 20</a:t>
            </a:r>
            <a:r>
              <a:rPr lang="ru-RU" dirty="0" smtClean="0"/>
              <a:t>Мбит</a:t>
            </a:r>
            <a:r>
              <a:rPr lang="en-US" dirty="0" smtClean="0"/>
              <a:t>/c 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С увеличением количества удаленных клиентов, скорость передачи данных каждому из них будет уменьшаться</a:t>
            </a:r>
            <a:r>
              <a:rPr lang="en-US" dirty="0" smtClean="0"/>
              <a:t>.</a:t>
            </a:r>
            <a:endParaRPr lang="en-US" dirty="0"/>
          </a:p>
          <a:p>
            <a:pPr marL="457200" lvl="0" indent="-342900" rtl="0">
              <a:spcBef>
                <a:spcPts val="600"/>
              </a:spcBef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Для эффективного удаленного наблюдения с нескольких клиентов пользователь может использовать поточный сервис </a:t>
            </a:r>
            <a:r>
              <a:rPr lang="en-US" sz="1800" b="1" dirty="0" smtClean="0"/>
              <a:t>ISS </a:t>
            </a:r>
            <a:r>
              <a:rPr lang="ru-RU" sz="1800" b="1" dirty="0" smtClean="0"/>
              <a:t>вместо сервиса удаленного доступа </a:t>
            </a:r>
            <a:r>
              <a:rPr lang="en-US" sz="1800" b="1" dirty="0" smtClean="0"/>
              <a:t>NVR-</a:t>
            </a:r>
            <a:r>
              <a:rPr lang="ru-RU" sz="1800" b="1" dirty="0" smtClean="0"/>
              <a:t>а.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Поточный сервис </a:t>
            </a:r>
            <a:r>
              <a:rPr lang="en-US" dirty="0" smtClean="0"/>
              <a:t>ISS</a:t>
            </a:r>
            <a:r>
              <a:rPr lang="ru-RU" dirty="0" smtClean="0"/>
              <a:t> – один из сервисов </a:t>
            </a:r>
            <a:r>
              <a:rPr lang="en-US" dirty="0" smtClean="0"/>
              <a:t>IDIS </a:t>
            </a:r>
            <a:r>
              <a:rPr lang="en-US" dirty="0"/>
              <a:t>Solution Suite (ISS) </a:t>
            </a:r>
            <a:r>
              <a:rPr lang="ru-RU" dirty="0" smtClean="0"/>
              <a:t>версии </a:t>
            </a:r>
            <a:r>
              <a:rPr lang="en-US" dirty="0" smtClean="0"/>
              <a:t>Expert.</a:t>
            </a:r>
            <a:endParaRPr lang="en-US" dirty="0"/>
          </a:p>
          <a:p>
            <a:pPr lvl="0" rtl="0">
              <a:buNone/>
            </a:pPr>
            <a:r>
              <a:rPr lang="en-US" sz="1800" b="1" dirty="0"/>
              <a:t> </a:t>
            </a:r>
          </a:p>
          <a:p>
            <a:endParaRPr dirty="0"/>
          </a:p>
          <a:p>
            <a:endParaRPr dirty="0"/>
          </a:p>
        </p:txBody>
      </p:sp>
      <p:pic>
        <p:nvPicPr>
          <p:cNvPr id="289" name="Shape 2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0050" y="2936887"/>
            <a:ext cx="1765401" cy="1451124"/>
          </a:xfrm>
          <a:prstGeom prst="rect">
            <a:avLst/>
          </a:prstGeom>
        </p:spPr>
      </p:pic>
      <p:sp>
        <p:nvSpPr>
          <p:cNvPr id="290" name="Shape 290"/>
          <p:cNvSpPr txBox="1"/>
          <p:nvPr/>
        </p:nvSpPr>
        <p:spPr>
          <a:xfrm>
            <a:off x="947575" y="4333950"/>
            <a:ext cx="1124100" cy="27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-US" sz="1200"/>
              <a:t>IDIS Web</a:t>
            </a:r>
          </a:p>
        </p:txBody>
      </p:sp>
      <p:pic>
        <p:nvPicPr>
          <p:cNvPr id="291" name="Shape 29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900925" y="2896050"/>
            <a:ext cx="2074625" cy="1376299"/>
          </a:xfrm>
          <a:prstGeom prst="rect">
            <a:avLst/>
          </a:prstGeom>
        </p:spPr>
      </p:pic>
      <p:sp>
        <p:nvSpPr>
          <p:cNvPr id="293" name="Shape 293"/>
          <p:cNvSpPr txBox="1"/>
          <p:nvPr/>
        </p:nvSpPr>
        <p:spPr>
          <a:xfrm>
            <a:off x="2513975" y="4345750"/>
            <a:ext cx="1242299" cy="27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1200"/>
              <a:t>IDIS Mobile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4317087" y="4345750"/>
            <a:ext cx="1242299" cy="27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1200"/>
              <a:t>IDIS Center</a:t>
            </a:r>
          </a:p>
        </p:txBody>
      </p:sp>
      <p:pic>
        <p:nvPicPr>
          <p:cNvPr id="295" name="Shape 29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94000" y="2864324"/>
            <a:ext cx="2770600" cy="1376299"/>
          </a:xfrm>
          <a:prstGeom prst="rect">
            <a:avLst/>
          </a:prstGeom>
        </p:spPr>
      </p:pic>
      <p:sp>
        <p:nvSpPr>
          <p:cNvPr id="296" name="Shape 296"/>
          <p:cNvSpPr txBox="1"/>
          <p:nvPr/>
        </p:nvSpPr>
        <p:spPr>
          <a:xfrm>
            <a:off x="6321075" y="4366700"/>
            <a:ext cx="2365800" cy="27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1200" dirty="0"/>
              <a:t>IDIS Solution Suite (Expert)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2928940"/>
            <a:ext cx="150334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71800" y="0"/>
            <a:ext cx="6372200" cy="4238079"/>
          </a:xfrm>
          <a:prstGeom prst="rect">
            <a:avLst/>
          </a:prstGeom>
        </p:spPr>
      </p:pic>
      <p:sp>
        <p:nvSpPr>
          <p:cNvPr id="302" name="Shape 302"/>
          <p:cNvSpPr txBox="1"/>
          <p:nvPr/>
        </p:nvSpPr>
        <p:spPr>
          <a:xfrm>
            <a:off x="359532" y="2355725"/>
            <a:ext cx="1997890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3200" b="0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Спасибо!</a:t>
            </a:r>
            <a:endParaRPr lang="en-US" sz="32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Возможности </a:t>
            </a:r>
            <a:r>
              <a:rPr lang="en-US" sz="2400" b="1" dirty="0" smtClean="0"/>
              <a:t>NVR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x="323850" y="639225"/>
            <a:ext cx="8363099" cy="41280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Двунаправленная аудиосвязь</a:t>
            </a:r>
            <a:endParaRPr lang="en-US" sz="1800" b="1" dirty="0">
              <a:solidFill>
                <a:schemeClr val="dk1"/>
              </a:solidFill>
            </a:endParaRPr>
          </a:p>
          <a:p>
            <a:endParaRPr dirty="0"/>
          </a:p>
          <a:p>
            <a:pPr marL="457200" lvl="0" indent="-3429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Взаимодействие с тревожными и аудио портами </a:t>
            </a:r>
            <a:r>
              <a:rPr lang="en-US" sz="1800" b="1" dirty="0" smtClean="0">
                <a:solidFill>
                  <a:schemeClr val="dk1"/>
                </a:solidFill>
              </a:rPr>
              <a:t>IP </a:t>
            </a:r>
            <a:r>
              <a:rPr lang="ru-RU" sz="1800" b="1" dirty="0" smtClean="0">
                <a:solidFill>
                  <a:schemeClr val="dk1"/>
                </a:solidFill>
              </a:rPr>
              <a:t>камер</a:t>
            </a:r>
            <a:endParaRPr lang="en-US" sz="1800" b="1" dirty="0">
              <a:solidFill>
                <a:schemeClr val="dk1"/>
              </a:solidFill>
            </a:endParaRPr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Просмотр и настройка параметров камеры без использования дополнительного ПК</a:t>
            </a:r>
            <a:endParaRPr lang="en-US" sz="1800" b="1" dirty="0"/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Различные отчеты и уведомления о событиях</a:t>
            </a:r>
            <a:endParaRPr lang="en-US" sz="1800" b="1" dirty="0"/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>
                <a:solidFill>
                  <a:schemeClr val="dk1"/>
                </a:solidFill>
              </a:rPr>
              <a:t>Встроенные видеовходы с поддержкой </a:t>
            </a:r>
            <a:r>
              <a:rPr lang="en-US" sz="1800" b="1" dirty="0" smtClean="0">
                <a:solidFill>
                  <a:schemeClr val="dk1"/>
                </a:solidFill>
              </a:rPr>
              <a:t>PoE</a:t>
            </a:r>
            <a:endParaRPr lang="en-US" sz="1800" b="1" dirty="0">
              <a:solidFill>
                <a:schemeClr val="dk1"/>
              </a:solidFill>
            </a:endParaRPr>
          </a:p>
          <a:p>
            <a:endParaRPr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Множественный удаленный доступ для различных клиентских приложений и сетевых клавиатур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dirty="0"/>
              <a:t>IDIS Web, IDIS Mobile, IDIS Center, IDIS Solution Suite</a:t>
            </a:r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Сетевая клавиатура</a:t>
            </a:r>
            <a:r>
              <a:rPr lang="en-US" dirty="0" smtClean="0"/>
              <a:t> </a:t>
            </a:r>
            <a:r>
              <a:rPr lang="en-US" dirty="0"/>
              <a:t>(NK-1100)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/>
        </p:nvSpPr>
        <p:spPr>
          <a:xfrm>
            <a:off x="323850" y="57150"/>
            <a:ext cx="7774500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en-US" sz="2400" b="1" dirty="0"/>
              <a:t>DirectIP NVR : </a:t>
            </a:r>
            <a:r>
              <a:rPr lang="ru-RU" sz="2400" b="1" dirty="0" smtClean="0"/>
              <a:t>Линейка продукции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59" name="Shape 59"/>
          <p:cNvSpPr/>
          <p:nvPr/>
        </p:nvSpPr>
        <p:spPr>
          <a:xfrm>
            <a:off x="481800" y="1253300"/>
            <a:ext cx="2645099" cy="14453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b="1" i="1" dirty="0" smtClean="0"/>
              <a:t>NVR</a:t>
            </a:r>
            <a:r>
              <a:rPr lang="ru-RU" b="1" i="1" dirty="0" smtClean="0"/>
              <a:t> серии </a:t>
            </a:r>
            <a:r>
              <a:rPr lang="en-US" b="1" i="1" dirty="0" smtClean="0"/>
              <a:t>DR-2100</a:t>
            </a:r>
            <a:endParaRPr lang="en-US" b="1" i="1" dirty="0"/>
          </a:p>
          <a:p>
            <a:endParaRPr dirty="0"/>
          </a:p>
          <a:p>
            <a:pPr lvl="0" rtl="0">
              <a:buNone/>
            </a:pPr>
            <a:r>
              <a:rPr lang="en-US" dirty="0"/>
              <a:t>* DR-2104P : 4 </a:t>
            </a:r>
            <a:r>
              <a:rPr lang="ru-RU" dirty="0" smtClean="0"/>
              <a:t>канала</a:t>
            </a:r>
            <a:endParaRPr lang="en-US" dirty="0"/>
          </a:p>
          <a:p>
            <a:pPr lvl="0" rtl="0">
              <a:buNone/>
            </a:pPr>
            <a:r>
              <a:rPr lang="en-US" dirty="0"/>
              <a:t>* DR-2108P : 8 </a:t>
            </a:r>
            <a:r>
              <a:rPr lang="ru-RU" dirty="0" smtClean="0"/>
              <a:t>каналов</a:t>
            </a:r>
            <a:endParaRPr lang="en-US" dirty="0"/>
          </a:p>
          <a:p>
            <a:pPr>
              <a:buNone/>
            </a:pPr>
            <a:r>
              <a:rPr lang="en-US" dirty="0"/>
              <a:t>* DR-2116P : 16 </a:t>
            </a:r>
            <a:r>
              <a:rPr lang="ru-RU" dirty="0" smtClean="0"/>
              <a:t>каналов</a:t>
            </a:r>
            <a:endParaRPr lang="en-US" dirty="0"/>
          </a:p>
        </p:txBody>
      </p:sp>
      <p:sp>
        <p:nvSpPr>
          <p:cNvPr id="60" name="Shape 60"/>
          <p:cNvSpPr/>
          <p:nvPr/>
        </p:nvSpPr>
        <p:spPr>
          <a:xfrm>
            <a:off x="3182850" y="1253300"/>
            <a:ext cx="2645099" cy="14453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b="1" i="1" dirty="0" smtClean="0"/>
              <a:t>NVR</a:t>
            </a:r>
            <a:r>
              <a:rPr lang="ru-RU" b="1" i="1" dirty="0" smtClean="0"/>
              <a:t> серии </a:t>
            </a:r>
            <a:r>
              <a:rPr lang="en-US" b="1" i="1" dirty="0" smtClean="0"/>
              <a:t>DR-</a:t>
            </a:r>
            <a:r>
              <a:rPr lang="ru-RU" b="1" i="1" dirty="0" smtClean="0"/>
              <a:t>4</a:t>
            </a:r>
            <a:r>
              <a:rPr lang="en-US" b="1" i="1" dirty="0" smtClean="0"/>
              <a:t>100</a:t>
            </a:r>
            <a:endParaRPr lang="en-US" b="1" i="1" dirty="0"/>
          </a:p>
          <a:p>
            <a:endParaRPr dirty="0"/>
          </a:p>
          <a:p>
            <a:pPr lvl="0" rtl="0">
              <a:buNone/>
            </a:pPr>
            <a:r>
              <a:rPr lang="en-US" dirty="0"/>
              <a:t>* DR-4108(P) : 8 </a:t>
            </a:r>
            <a:r>
              <a:rPr lang="ru-RU" dirty="0" smtClean="0"/>
              <a:t>каналов</a:t>
            </a:r>
            <a:endParaRPr lang="en-US" dirty="0"/>
          </a:p>
          <a:p>
            <a:pPr lvl="0" rtl="0">
              <a:buNone/>
            </a:pPr>
            <a:r>
              <a:rPr lang="en-US" dirty="0"/>
              <a:t>* DR-4116(P) : 16 </a:t>
            </a:r>
            <a:r>
              <a:rPr lang="ru-RU" dirty="0" smtClean="0"/>
              <a:t>каналов</a:t>
            </a:r>
            <a:endParaRPr lang="en-US" dirty="0"/>
          </a:p>
          <a:p>
            <a:pPr>
              <a:buNone/>
            </a:pPr>
            <a:r>
              <a:rPr lang="en-US" dirty="0"/>
              <a:t>* DR-4132P : 32 </a:t>
            </a:r>
            <a:r>
              <a:rPr lang="ru-RU" dirty="0" smtClean="0"/>
              <a:t>канала</a:t>
            </a:r>
            <a:endParaRPr lang="en-US" dirty="0"/>
          </a:p>
        </p:txBody>
      </p:sp>
      <p:sp>
        <p:nvSpPr>
          <p:cNvPr id="61" name="Shape 61"/>
          <p:cNvSpPr/>
          <p:nvPr/>
        </p:nvSpPr>
        <p:spPr>
          <a:xfrm>
            <a:off x="5883900" y="1253300"/>
            <a:ext cx="2645099" cy="14453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b="1" i="1" dirty="0" smtClean="0"/>
              <a:t>NVR</a:t>
            </a:r>
            <a:r>
              <a:rPr lang="ru-RU" b="1" i="1" dirty="0" smtClean="0"/>
              <a:t> серии </a:t>
            </a:r>
            <a:r>
              <a:rPr lang="en-US" b="1" i="1" dirty="0" smtClean="0"/>
              <a:t>DR-</a:t>
            </a:r>
            <a:r>
              <a:rPr lang="ru-RU" b="1" i="1" dirty="0" smtClean="0"/>
              <a:t>6</a:t>
            </a:r>
            <a:r>
              <a:rPr lang="en-US" b="1" i="1" dirty="0" smtClean="0"/>
              <a:t>100</a:t>
            </a:r>
            <a:endParaRPr lang="en-US" b="1" i="1" dirty="0"/>
          </a:p>
          <a:p>
            <a:endParaRPr dirty="0"/>
          </a:p>
          <a:p>
            <a:pPr lvl="0" rtl="0">
              <a:buNone/>
            </a:pPr>
            <a:r>
              <a:rPr lang="en-US" dirty="0"/>
              <a:t>* DR-6108(P) : 8 </a:t>
            </a:r>
            <a:r>
              <a:rPr lang="ru-RU" dirty="0" smtClean="0"/>
              <a:t>каналов</a:t>
            </a:r>
            <a:endParaRPr lang="en-US" dirty="0"/>
          </a:p>
          <a:p>
            <a:pPr lvl="0" rtl="0">
              <a:buNone/>
            </a:pPr>
            <a:r>
              <a:rPr lang="en-US" dirty="0"/>
              <a:t>* DR-6116(P) : 16 </a:t>
            </a:r>
            <a:r>
              <a:rPr lang="ru-RU" dirty="0" smtClean="0"/>
              <a:t>каналов</a:t>
            </a:r>
            <a:endParaRPr lang="en-US" dirty="0"/>
          </a:p>
          <a:p>
            <a:pPr>
              <a:buNone/>
            </a:pPr>
            <a:r>
              <a:rPr lang="en-US" dirty="0"/>
              <a:t>* DR-6132P : 32 </a:t>
            </a:r>
            <a:r>
              <a:rPr lang="ru-RU" dirty="0" smtClean="0"/>
              <a:t>канала</a:t>
            </a:r>
            <a:endParaRPr lang="en-US" dirty="0"/>
          </a:p>
        </p:txBody>
      </p:sp>
      <p:sp>
        <p:nvSpPr>
          <p:cNvPr id="62" name="Shape 62"/>
          <p:cNvSpPr/>
          <p:nvPr/>
        </p:nvSpPr>
        <p:spPr>
          <a:xfrm>
            <a:off x="481800" y="812100"/>
            <a:ext cx="2645099" cy="3831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ru-RU" b="1" dirty="0" smtClean="0"/>
              <a:t>Начальная серия</a:t>
            </a:r>
            <a:endParaRPr lang="en-US" b="1" dirty="0"/>
          </a:p>
        </p:txBody>
      </p:sp>
      <p:sp>
        <p:nvSpPr>
          <p:cNvPr id="63" name="Shape 63"/>
          <p:cNvSpPr/>
          <p:nvPr/>
        </p:nvSpPr>
        <p:spPr>
          <a:xfrm>
            <a:off x="3182850" y="811975"/>
            <a:ext cx="2645099" cy="3831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ru-RU" b="1" dirty="0" smtClean="0"/>
              <a:t>Стандартная серия</a:t>
            </a:r>
            <a:endParaRPr lang="en-US" b="1" dirty="0"/>
          </a:p>
        </p:txBody>
      </p:sp>
      <p:sp>
        <p:nvSpPr>
          <p:cNvPr id="64" name="Shape 64"/>
          <p:cNvSpPr/>
          <p:nvPr/>
        </p:nvSpPr>
        <p:spPr>
          <a:xfrm>
            <a:off x="5883900" y="811975"/>
            <a:ext cx="2645099" cy="3831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ru-RU" b="1" dirty="0" smtClean="0"/>
              <a:t>Премиальная серия</a:t>
            </a:r>
            <a:endParaRPr lang="en-US" b="1" dirty="0"/>
          </a:p>
        </p:txBody>
      </p:sp>
      <p:pic>
        <p:nvPicPr>
          <p:cNvPr id="65" name="Shape 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6575" y="3104787"/>
            <a:ext cx="2133600" cy="822149"/>
          </a:xfrm>
          <a:prstGeom prst="rect">
            <a:avLst/>
          </a:prstGeom>
        </p:spPr>
      </p:pic>
      <p:pic>
        <p:nvPicPr>
          <p:cNvPr id="66" name="Shape 6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67184" y="3031900"/>
            <a:ext cx="2476424" cy="967924"/>
          </a:xfrm>
          <a:prstGeom prst="rect">
            <a:avLst/>
          </a:prstGeom>
        </p:spPr>
      </p:pic>
      <p:pic>
        <p:nvPicPr>
          <p:cNvPr id="67" name="Shape 6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995512" y="3049250"/>
            <a:ext cx="2421873" cy="9332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en-US" sz="2400" b="1" dirty="0"/>
              <a:t>Direct NVR : </a:t>
            </a:r>
            <a:r>
              <a:rPr lang="ru-RU" sz="2400" b="1" dirty="0" smtClean="0"/>
              <a:t>Диаграмма подключения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323850" y="588475"/>
            <a:ext cx="8605868" cy="4619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Аналогичная работа и подключение</a:t>
            </a:r>
            <a:r>
              <a:rPr lang="en-US" sz="1800" b="1" dirty="0" smtClean="0"/>
              <a:t> </a:t>
            </a:r>
            <a:r>
              <a:rPr lang="ru-RU" sz="1800" b="1" dirty="0" smtClean="0"/>
              <a:t>оборудования, как у </a:t>
            </a:r>
            <a:r>
              <a:rPr lang="en-US" sz="1800" b="1" dirty="0" smtClean="0"/>
              <a:t>DVR</a:t>
            </a:r>
            <a:endParaRPr lang="en-US" sz="1800" b="1"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75" name="Shape 75"/>
          <p:cNvSpPr txBox="1"/>
          <p:nvPr/>
        </p:nvSpPr>
        <p:spPr>
          <a:xfrm>
            <a:off x="4105125" y="4274575"/>
            <a:ext cx="1612200" cy="33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sz="1200" u="sng"/>
              <a:t>DR-6100 series NVR</a:t>
            </a:r>
          </a:p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9912" y="961025"/>
            <a:ext cx="8764175" cy="40807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Характеристики </a:t>
            </a:r>
            <a:r>
              <a:rPr lang="en-US" sz="2400" b="1" dirty="0" smtClean="0"/>
              <a:t>NVR...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323850" y="639225"/>
            <a:ext cx="8363099" cy="4619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800" b="1" dirty="0" smtClean="0"/>
              <a:t>NVR c</a:t>
            </a:r>
            <a:r>
              <a:rPr lang="ru-RU" sz="1800" b="1" dirty="0" smtClean="0"/>
              <a:t>ерии </a:t>
            </a:r>
            <a:r>
              <a:rPr lang="en-US" sz="1800" b="1" dirty="0" smtClean="0"/>
              <a:t>DR-2100</a:t>
            </a:r>
            <a:endParaRPr lang="en-US" sz="1800" b="1"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pic>
        <p:nvPicPr>
          <p:cNvPr id="84" name="Shape 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1225" y="1101225"/>
            <a:ext cx="8627251" cy="350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Характеристики </a:t>
            </a:r>
            <a:r>
              <a:rPr lang="en-US" sz="2400" b="1" dirty="0" smtClean="0"/>
              <a:t>NVR...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323850" y="639225"/>
            <a:ext cx="8363099" cy="4619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800" b="1" dirty="0" smtClean="0"/>
              <a:t>NVR c</a:t>
            </a:r>
            <a:r>
              <a:rPr lang="ru-RU" sz="1800" b="1" dirty="0" smtClean="0"/>
              <a:t>ерии </a:t>
            </a:r>
            <a:r>
              <a:rPr lang="en-US" sz="1800" b="1" dirty="0" smtClean="0"/>
              <a:t>DR-4100</a:t>
            </a:r>
            <a:endParaRPr lang="en-US" sz="1800" b="1"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pic>
        <p:nvPicPr>
          <p:cNvPr id="92" name="Shape 9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5000" y="1101225"/>
            <a:ext cx="8606924" cy="34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Характеристики </a:t>
            </a:r>
            <a:r>
              <a:rPr lang="en-US" sz="2400" b="1" dirty="0" smtClean="0"/>
              <a:t>NVR...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23850" y="639225"/>
            <a:ext cx="8363099" cy="4619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800" b="1" dirty="0" smtClean="0"/>
              <a:t>NVR c</a:t>
            </a:r>
            <a:r>
              <a:rPr lang="ru-RU" sz="1800" b="1" dirty="0" smtClean="0"/>
              <a:t>ерии </a:t>
            </a:r>
            <a:r>
              <a:rPr lang="en-US" sz="1800" b="1" dirty="0" smtClean="0"/>
              <a:t>DR-6100</a:t>
            </a:r>
            <a:endParaRPr lang="en-US" sz="1800" b="1"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pic>
        <p:nvPicPr>
          <p:cNvPr id="100" name="Shape 10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1875" y="1101225"/>
            <a:ext cx="8617950" cy="366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323850" y="57150"/>
            <a:ext cx="71744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ru-RU" sz="2400" b="1" dirty="0" smtClean="0"/>
              <a:t>Характеристики </a:t>
            </a:r>
            <a:r>
              <a:rPr lang="en-US" sz="2400" b="1" dirty="0" smtClean="0"/>
              <a:t>NVR</a:t>
            </a:r>
            <a:endParaRPr lang="en-US" sz="2400" b="1" dirty="0"/>
          </a:p>
          <a:p>
            <a:endParaRPr dirty="0"/>
          </a:p>
          <a:p>
            <a:endParaRPr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323850" y="639225"/>
            <a:ext cx="8363099" cy="41280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lnSpc>
                <a:spcPts val="2000"/>
              </a:lnSpc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-US" sz="1800" b="1" dirty="0" smtClean="0"/>
              <a:t>NVR-</a:t>
            </a:r>
            <a:r>
              <a:rPr lang="ru-RU" sz="1800" b="1" dirty="0" err="1" smtClean="0"/>
              <a:t>ы</a:t>
            </a:r>
            <a:r>
              <a:rPr lang="ru-RU" sz="1800" b="1" dirty="0" smtClean="0"/>
              <a:t> </a:t>
            </a:r>
            <a:r>
              <a:rPr lang="en-US" sz="1800" b="1" dirty="0" smtClean="0"/>
              <a:t>DirectIP </a:t>
            </a:r>
            <a:r>
              <a:rPr lang="ru-RU" sz="1800" b="1" dirty="0" smtClean="0"/>
              <a:t>поддерживают видеонаблюдение и запись в реальном времени качества </a:t>
            </a:r>
            <a:r>
              <a:rPr lang="en-US" sz="1800" b="1" dirty="0" smtClean="0"/>
              <a:t>HD </a:t>
            </a:r>
            <a:r>
              <a:rPr lang="ru-RU" sz="1800" b="1" dirty="0" smtClean="0"/>
              <a:t>для всех каналов</a:t>
            </a:r>
            <a:r>
              <a:rPr lang="en-US" sz="1800" b="1" dirty="0" smtClean="0">
                <a:solidFill>
                  <a:schemeClr val="dk1"/>
                </a:solidFill>
              </a:rPr>
              <a:t>.</a:t>
            </a:r>
          </a:p>
          <a:p>
            <a:pPr marL="914400" lvl="1" indent="-3175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dirty="0" smtClean="0">
                <a:solidFill>
                  <a:schemeClr val="dk1"/>
                </a:solidFill>
              </a:rPr>
              <a:t>NVR-</a:t>
            </a:r>
            <a:r>
              <a:rPr lang="ru-RU" dirty="0" err="1" smtClean="0">
                <a:solidFill>
                  <a:schemeClr val="dk1"/>
                </a:solidFill>
              </a:rPr>
              <a:t>ы</a:t>
            </a:r>
            <a:r>
              <a:rPr lang="ru-RU" dirty="0" smtClean="0">
                <a:solidFill>
                  <a:schemeClr val="dk1"/>
                </a:solidFill>
              </a:rPr>
              <a:t> </a:t>
            </a:r>
            <a:r>
              <a:rPr lang="en-US" dirty="0" smtClean="0">
                <a:solidFill>
                  <a:schemeClr val="dk1"/>
                </a:solidFill>
              </a:rPr>
              <a:t>DR-6104(P) </a:t>
            </a:r>
            <a:r>
              <a:rPr lang="ru-RU" dirty="0" smtClean="0">
                <a:solidFill>
                  <a:schemeClr val="dk1"/>
                </a:solidFill>
              </a:rPr>
              <a:t>и </a:t>
            </a:r>
            <a:r>
              <a:rPr lang="en-US" dirty="0" smtClean="0">
                <a:solidFill>
                  <a:schemeClr val="dk1"/>
                </a:solidFill>
              </a:rPr>
              <a:t>DR-6116(P) </a:t>
            </a:r>
            <a:r>
              <a:rPr lang="ru-RU" dirty="0" smtClean="0">
                <a:solidFill>
                  <a:schemeClr val="dk1"/>
                </a:solidFill>
              </a:rPr>
              <a:t>поддерживают видеонаблюдение и запись в реальном времени качества </a:t>
            </a:r>
            <a:r>
              <a:rPr lang="en-US" dirty="0" smtClean="0">
                <a:solidFill>
                  <a:schemeClr val="dk1"/>
                </a:solidFill>
              </a:rPr>
              <a:t>FHD </a:t>
            </a:r>
            <a:r>
              <a:rPr lang="ru-RU" dirty="0" smtClean="0">
                <a:solidFill>
                  <a:schemeClr val="dk1"/>
                </a:solidFill>
              </a:rPr>
              <a:t>для всех каналов</a:t>
            </a:r>
            <a:r>
              <a:rPr lang="en-US" dirty="0" smtClean="0">
                <a:solidFill>
                  <a:schemeClr val="dk1"/>
                </a:solidFill>
              </a:rPr>
              <a:t>.</a:t>
            </a:r>
          </a:p>
          <a:p>
            <a:pPr marL="914400" lvl="1" indent="-31750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ru-RU" dirty="0" smtClean="0">
                <a:solidFill>
                  <a:schemeClr val="dk1"/>
                </a:solidFill>
              </a:rPr>
              <a:t>Другие модели также поддерживают видеонаблюдение и запись в реальном времени качества </a:t>
            </a:r>
            <a:r>
              <a:rPr lang="en-US" dirty="0" smtClean="0">
                <a:solidFill>
                  <a:schemeClr val="dk1"/>
                </a:solidFill>
              </a:rPr>
              <a:t>FHD </a:t>
            </a:r>
            <a:r>
              <a:rPr lang="ru-RU" dirty="0" smtClean="0">
                <a:solidFill>
                  <a:schemeClr val="dk1"/>
                </a:solidFill>
              </a:rPr>
              <a:t>для всех каналов,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однако их производительность этого не гарантирует</a:t>
            </a:r>
            <a:r>
              <a:rPr lang="en-US" dirty="0" smtClean="0">
                <a:solidFill>
                  <a:schemeClr val="dk1"/>
                </a:solidFill>
              </a:rPr>
              <a:t>.</a:t>
            </a:r>
          </a:p>
          <a:p>
            <a:pPr marL="457200" lvl="0" indent="-342900">
              <a:lnSpc>
                <a:spcPts val="2000"/>
              </a:lnSpc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800" b="1" dirty="0" smtClean="0"/>
              <a:t>NVR-</a:t>
            </a:r>
            <a:r>
              <a:rPr lang="ru-RU" sz="1800" b="1" dirty="0" err="1" smtClean="0"/>
              <a:t>ы</a:t>
            </a:r>
            <a:r>
              <a:rPr lang="ru-RU" sz="1800" b="1" dirty="0" smtClean="0"/>
              <a:t> </a:t>
            </a:r>
            <a:r>
              <a:rPr lang="en-US" sz="1800" b="1" dirty="0" smtClean="0"/>
              <a:t>DirectIP </a:t>
            </a:r>
            <a:r>
              <a:rPr lang="ru-RU" sz="1800" b="1" dirty="0" smtClean="0"/>
              <a:t>обеспечивают независимые потоки для наблюдения, записи и удаленного доступа!!!</a:t>
            </a:r>
            <a:endParaRPr lang="en-US" sz="1800" b="1" dirty="0"/>
          </a:p>
          <a:p>
            <a:pPr marL="457200" lvl="0" indent="-342900" rtl="0">
              <a:lnSpc>
                <a:spcPts val="2000"/>
              </a:lnSpc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-US" sz="1800" b="1" dirty="0" smtClean="0"/>
              <a:t>NVR-</a:t>
            </a:r>
            <a:r>
              <a:rPr lang="ru-RU" sz="1800" b="1" dirty="0" err="1" smtClean="0"/>
              <a:t>ы</a:t>
            </a:r>
            <a:r>
              <a:rPr lang="ru-RU" sz="1800" b="1" dirty="0" smtClean="0"/>
              <a:t> </a:t>
            </a:r>
            <a:r>
              <a:rPr lang="en-US" sz="1800" b="1" dirty="0" smtClean="0"/>
              <a:t>DirectIP </a:t>
            </a:r>
            <a:r>
              <a:rPr lang="ru-RU" sz="1800" b="1" dirty="0" smtClean="0"/>
              <a:t>используют два потока живого видео для обеспечения видеонаблюдения в реальном времени при использовании раскладок на несколько камер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Полноэкранный</a:t>
            </a:r>
            <a:r>
              <a:rPr lang="en-US" dirty="0" smtClean="0"/>
              <a:t>, </a:t>
            </a:r>
            <a:r>
              <a:rPr lang="ru-RU" dirty="0" smtClean="0"/>
              <a:t>раскладка </a:t>
            </a:r>
            <a:r>
              <a:rPr lang="en-US" dirty="0" smtClean="0"/>
              <a:t>2x2 : </a:t>
            </a:r>
            <a:r>
              <a:rPr lang="ru-RU" dirty="0" smtClean="0"/>
              <a:t>1 поток живого видео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Раскладка </a:t>
            </a:r>
            <a:r>
              <a:rPr lang="en-US" dirty="0" smtClean="0"/>
              <a:t>3x3 </a:t>
            </a:r>
            <a:r>
              <a:rPr lang="ru-RU" dirty="0" smtClean="0"/>
              <a:t>и более</a:t>
            </a:r>
            <a:r>
              <a:rPr lang="en-US" dirty="0" smtClean="0"/>
              <a:t> </a:t>
            </a:r>
            <a:r>
              <a:rPr lang="en-US" dirty="0"/>
              <a:t>: </a:t>
            </a:r>
            <a:r>
              <a:rPr lang="ru-RU" dirty="0" smtClean="0"/>
              <a:t>2 потока живого видео</a:t>
            </a:r>
            <a:endParaRPr lang="en-US" dirty="0"/>
          </a:p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ru-RU" sz="1800" b="1" dirty="0" smtClean="0"/>
              <a:t>Удаленный потом может передавать до </a:t>
            </a:r>
            <a:r>
              <a:rPr lang="en-US" sz="1800" b="1" dirty="0" smtClean="0"/>
              <a:t>20</a:t>
            </a:r>
            <a:r>
              <a:rPr lang="ru-RU" sz="1800" b="1" dirty="0" smtClean="0"/>
              <a:t>Мбит</a:t>
            </a:r>
            <a:r>
              <a:rPr lang="en-US" sz="1800" b="1" dirty="0" smtClean="0"/>
              <a:t>/c</a:t>
            </a:r>
            <a:endParaRPr lang="en-US" sz="1800" b="1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Удаленный клиент максимально может отображать </a:t>
            </a:r>
            <a:r>
              <a:rPr lang="en-US" dirty="0" smtClean="0"/>
              <a:t>1920 </a:t>
            </a:r>
            <a:r>
              <a:rPr lang="en-US" dirty="0"/>
              <a:t>x 1080 @ </a:t>
            </a:r>
            <a:r>
              <a:rPr lang="en-US" dirty="0" smtClean="0"/>
              <a:t>30</a:t>
            </a:r>
            <a:r>
              <a:rPr lang="ru-RU" dirty="0" smtClean="0"/>
              <a:t>кадров</a:t>
            </a:r>
            <a:r>
              <a:rPr lang="en-US" dirty="0" smtClean="0"/>
              <a:t>/c </a:t>
            </a:r>
            <a:r>
              <a:rPr lang="ru-RU" dirty="0" smtClean="0"/>
              <a:t>для 2-х каналов</a:t>
            </a:r>
            <a:endParaRPr lang="en-US" dirty="0"/>
          </a:p>
          <a:p>
            <a:pPr marL="914400" lvl="1" indent="-3175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ru-RU" dirty="0" smtClean="0"/>
              <a:t>Для ряда удаленных приложений эта производительность может быть недостаточной</a:t>
            </a:r>
            <a:r>
              <a:rPr lang="en-US" dirty="0" smtClean="0"/>
              <a:t>.</a:t>
            </a:r>
            <a:endParaRPr lang="en-US"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Custom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1057</Words>
  <Application>Microsoft Office PowerPoint</Application>
  <PresentationFormat>Экран (16:9)</PresentationFormat>
  <Paragraphs>263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Custom Theme</vt:lpstr>
      <vt:lpstr>Custom Theme</vt:lpstr>
      <vt:lpstr>Custom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Стасенко</cp:lastModifiedBy>
  <cp:revision>74</cp:revision>
  <dcterms:modified xsi:type="dcterms:W3CDTF">2014-03-19T07:15:13Z</dcterms:modified>
</cp:coreProperties>
</file>